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429" r:id="rId2"/>
    <p:sldId id="417" r:id="rId3"/>
    <p:sldId id="256" r:id="rId4"/>
    <p:sldId id="517" r:id="rId5"/>
    <p:sldId id="493" r:id="rId6"/>
    <p:sldId id="479" r:id="rId7"/>
    <p:sldId id="494" r:id="rId8"/>
    <p:sldId id="495" r:id="rId9"/>
    <p:sldId id="496" r:id="rId10"/>
    <p:sldId id="472" r:id="rId11"/>
    <p:sldId id="518" r:id="rId12"/>
    <p:sldId id="519" r:id="rId13"/>
    <p:sldId id="446" r:id="rId14"/>
    <p:sldId id="520" r:id="rId15"/>
    <p:sldId id="483" r:id="rId16"/>
    <p:sldId id="473" r:id="rId17"/>
    <p:sldId id="452" r:id="rId18"/>
    <p:sldId id="526" r:id="rId19"/>
    <p:sldId id="497" r:id="rId20"/>
    <p:sldId id="527" r:id="rId21"/>
    <p:sldId id="528" r:id="rId22"/>
    <p:sldId id="498" r:id="rId23"/>
    <p:sldId id="530" r:id="rId24"/>
    <p:sldId id="529" r:id="rId25"/>
    <p:sldId id="499" r:id="rId26"/>
    <p:sldId id="500" r:id="rId27"/>
    <p:sldId id="484" r:id="rId28"/>
    <p:sldId id="501" r:id="rId29"/>
    <p:sldId id="511" r:id="rId30"/>
    <p:sldId id="512" r:id="rId31"/>
    <p:sldId id="513" r:id="rId32"/>
    <p:sldId id="514" r:id="rId33"/>
    <p:sldId id="515" r:id="rId34"/>
    <p:sldId id="516" r:id="rId35"/>
    <p:sldId id="440" r:id="rId36"/>
    <p:sldId id="441" r:id="rId37"/>
    <p:sldId id="442" r:id="rId38"/>
    <p:sldId id="443" r:id="rId39"/>
    <p:sldId id="531" r:id="rId40"/>
    <p:sldId id="533" r:id="rId41"/>
    <p:sldId id="534" r:id="rId42"/>
    <p:sldId id="532" r:id="rId43"/>
    <p:sldId id="535" r:id="rId44"/>
    <p:sldId id="524" r:id="rId45"/>
  </p:sldIdLst>
  <p:sldSz cx="9144000" cy="6858000" type="screen4x3"/>
  <p:notesSz cx="7100888" cy="10233025"/>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CC3300"/>
    <a:srgbClr val="3366CC"/>
    <a:srgbClr val="996633"/>
    <a:srgbClr val="336699"/>
    <a:srgbClr val="008000"/>
    <a:srgbClr val="FF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5" autoAdjust="0"/>
    <p:restoredTop sz="94668" autoAdjust="0"/>
  </p:normalViewPr>
  <p:slideViewPr>
    <p:cSldViewPr>
      <p:cViewPr>
        <p:scale>
          <a:sx n="72" d="100"/>
          <a:sy n="72" d="100"/>
        </p:scale>
        <p:origin x="-36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2"/>
            <a:ext cx="3077277" cy="512061"/>
          </a:xfrm>
          <a:prstGeom prst="rect">
            <a:avLst/>
          </a:prstGeom>
          <a:noFill/>
          <a:ln w="9525">
            <a:noFill/>
            <a:miter lim="800000"/>
            <a:headEnd/>
            <a:tailEnd/>
          </a:ln>
          <a:effectLst/>
        </p:spPr>
        <p:txBody>
          <a:bodyPr vert="horz" wrap="square" lIns="94688" tIns="47343" rIns="94688" bIns="47343" numCol="1" anchor="t" anchorCtr="0" compatLnSpc="1">
            <a:prstTxWarp prst="textNoShape">
              <a:avLst/>
            </a:prstTxWarp>
          </a:bodyPr>
          <a:lstStyle>
            <a:lvl1pPr defTabSz="947256">
              <a:defRPr sz="1100">
                <a:ea typeface="新細明體" charset="-120"/>
              </a:defRPr>
            </a:lvl1pPr>
          </a:lstStyle>
          <a:p>
            <a:pPr>
              <a:defRPr/>
            </a:pPr>
            <a:endParaRPr lang="en-US" altLang="zh-TW"/>
          </a:p>
        </p:txBody>
      </p:sp>
      <p:sp>
        <p:nvSpPr>
          <p:cNvPr id="137219" name="Rectangle 3"/>
          <p:cNvSpPr>
            <a:spLocks noGrp="1" noChangeArrowheads="1"/>
          </p:cNvSpPr>
          <p:nvPr>
            <p:ph type="dt" idx="1"/>
          </p:nvPr>
        </p:nvSpPr>
        <p:spPr bwMode="auto">
          <a:xfrm>
            <a:off x="4021921" y="2"/>
            <a:ext cx="3077277" cy="512061"/>
          </a:xfrm>
          <a:prstGeom prst="rect">
            <a:avLst/>
          </a:prstGeom>
          <a:noFill/>
          <a:ln w="9525">
            <a:noFill/>
            <a:miter lim="800000"/>
            <a:headEnd/>
            <a:tailEnd/>
          </a:ln>
          <a:effectLst/>
        </p:spPr>
        <p:txBody>
          <a:bodyPr vert="horz" wrap="square" lIns="94688" tIns="47343" rIns="94688" bIns="47343" numCol="1" anchor="t" anchorCtr="0" compatLnSpc="1">
            <a:prstTxWarp prst="textNoShape">
              <a:avLst/>
            </a:prstTxWarp>
          </a:bodyPr>
          <a:lstStyle>
            <a:lvl1pPr algn="r" defTabSz="947256">
              <a:defRPr sz="1100">
                <a:ea typeface="新細明體" charset="-120"/>
              </a:defRPr>
            </a:lvl1pPr>
          </a:lstStyle>
          <a:p>
            <a:pPr>
              <a:defRPr/>
            </a:pPr>
            <a:endParaRPr lang="en-US" altLang="zh-TW"/>
          </a:p>
        </p:txBody>
      </p:sp>
      <p:sp>
        <p:nvSpPr>
          <p:cNvPr id="50180" name="Rectangle 4"/>
          <p:cNvSpPr>
            <a:spLocks noGrp="1" noRot="1" noChangeAspect="1" noChangeArrowheads="1" noTextEdit="1"/>
          </p:cNvSpPr>
          <p:nvPr>
            <p:ph type="sldImg" idx="2"/>
          </p:nvPr>
        </p:nvSpPr>
        <p:spPr bwMode="auto">
          <a:xfrm>
            <a:off x="992188" y="766763"/>
            <a:ext cx="5121275" cy="384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1" name="Rectangle 5"/>
          <p:cNvSpPr>
            <a:spLocks noGrp="1" noChangeArrowheads="1"/>
          </p:cNvSpPr>
          <p:nvPr>
            <p:ph type="body" sz="quarter" idx="3"/>
          </p:nvPr>
        </p:nvSpPr>
        <p:spPr bwMode="auto">
          <a:xfrm>
            <a:off x="709754" y="4862121"/>
            <a:ext cx="5681386" cy="4603634"/>
          </a:xfrm>
          <a:prstGeom prst="rect">
            <a:avLst/>
          </a:prstGeom>
          <a:noFill/>
          <a:ln w="9525">
            <a:noFill/>
            <a:miter lim="800000"/>
            <a:headEnd/>
            <a:tailEnd/>
          </a:ln>
          <a:effectLst/>
        </p:spPr>
        <p:txBody>
          <a:bodyPr vert="horz" wrap="square" lIns="94688" tIns="47343" rIns="94688" bIns="47343"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37222" name="Rectangle 6"/>
          <p:cNvSpPr>
            <a:spLocks noGrp="1" noChangeArrowheads="1"/>
          </p:cNvSpPr>
          <p:nvPr>
            <p:ph type="ftr" sz="quarter" idx="4"/>
          </p:nvPr>
        </p:nvSpPr>
        <p:spPr bwMode="auto">
          <a:xfrm>
            <a:off x="0" y="9719329"/>
            <a:ext cx="3077277" cy="512060"/>
          </a:xfrm>
          <a:prstGeom prst="rect">
            <a:avLst/>
          </a:prstGeom>
          <a:noFill/>
          <a:ln w="9525">
            <a:noFill/>
            <a:miter lim="800000"/>
            <a:headEnd/>
            <a:tailEnd/>
          </a:ln>
          <a:effectLst/>
        </p:spPr>
        <p:txBody>
          <a:bodyPr vert="horz" wrap="square" lIns="94688" tIns="47343" rIns="94688" bIns="47343" numCol="1" anchor="b" anchorCtr="0" compatLnSpc="1">
            <a:prstTxWarp prst="textNoShape">
              <a:avLst/>
            </a:prstTxWarp>
          </a:bodyPr>
          <a:lstStyle>
            <a:lvl1pPr defTabSz="947256">
              <a:defRPr sz="1100">
                <a:ea typeface="新細明體" charset="-120"/>
              </a:defRPr>
            </a:lvl1pPr>
          </a:lstStyle>
          <a:p>
            <a:pPr>
              <a:defRPr/>
            </a:pPr>
            <a:endParaRPr lang="en-US" altLang="zh-TW"/>
          </a:p>
        </p:txBody>
      </p:sp>
      <p:sp>
        <p:nvSpPr>
          <p:cNvPr id="137223" name="Rectangle 7"/>
          <p:cNvSpPr>
            <a:spLocks noGrp="1" noChangeArrowheads="1"/>
          </p:cNvSpPr>
          <p:nvPr>
            <p:ph type="sldNum" sz="quarter" idx="5"/>
          </p:nvPr>
        </p:nvSpPr>
        <p:spPr bwMode="auto">
          <a:xfrm>
            <a:off x="4021921" y="9719329"/>
            <a:ext cx="3077277" cy="512060"/>
          </a:xfrm>
          <a:prstGeom prst="rect">
            <a:avLst/>
          </a:prstGeom>
          <a:noFill/>
          <a:ln w="9525">
            <a:noFill/>
            <a:miter lim="800000"/>
            <a:headEnd/>
            <a:tailEnd/>
          </a:ln>
          <a:effectLst/>
        </p:spPr>
        <p:txBody>
          <a:bodyPr vert="horz" wrap="square" lIns="94688" tIns="47343" rIns="94688" bIns="47343" numCol="1" anchor="b" anchorCtr="0" compatLnSpc="1">
            <a:prstTxWarp prst="textNoShape">
              <a:avLst/>
            </a:prstTxWarp>
          </a:bodyPr>
          <a:lstStyle>
            <a:lvl1pPr algn="r" defTabSz="947256">
              <a:defRPr sz="1100">
                <a:ea typeface="新細明體" charset="-120"/>
              </a:defRPr>
            </a:lvl1pPr>
          </a:lstStyle>
          <a:p>
            <a:pPr>
              <a:defRPr/>
            </a:pPr>
            <a:fld id="{4E5A4FA4-0A7A-43A4-8E2B-09AFE076B02F}" type="slidenum">
              <a:rPr lang="en-US" altLang="zh-TW"/>
              <a:pPr>
                <a:defRPr/>
              </a:pPr>
              <a:t>‹#›</a:t>
            </a:fld>
            <a:endParaRPr lang="en-US" altLang="zh-TW"/>
          </a:p>
        </p:txBody>
      </p:sp>
    </p:spTree>
    <p:extLst>
      <p:ext uri="{BB962C8B-B14F-4D97-AF65-F5344CB8AC3E}">
        <p14:creationId xmlns:p14="http://schemas.microsoft.com/office/powerpoint/2010/main" val="1886373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58" eaLnBrk="0" hangingPunct="0">
              <a:spcBef>
                <a:spcPct val="30000"/>
              </a:spcBef>
              <a:defRPr kumimoji="1" sz="1300">
                <a:solidFill>
                  <a:schemeClr val="tx1"/>
                </a:solidFill>
                <a:latin typeface="Arial" charset="0"/>
                <a:ea typeface="新細明體" pitchFamily="18" charset="-120"/>
              </a:defRPr>
            </a:lvl1pPr>
            <a:lvl2pPr marL="775451" indent="-298250" defTabSz="944458" eaLnBrk="0" hangingPunct="0">
              <a:spcBef>
                <a:spcPct val="30000"/>
              </a:spcBef>
              <a:defRPr kumimoji="1" sz="1300">
                <a:solidFill>
                  <a:schemeClr val="tx1"/>
                </a:solidFill>
                <a:latin typeface="Arial" charset="0"/>
                <a:ea typeface="新細明體" pitchFamily="18" charset="-120"/>
              </a:defRPr>
            </a:lvl2pPr>
            <a:lvl3pPr marL="1193001" indent="-238601" defTabSz="944458" eaLnBrk="0" hangingPunct="0">
              <a:spcBef>
                <a:spcPct val="30000"/>
              </a:spcBef>
              <a:defRPr kumimoji="1" sz="1300">
                <a:solidFill>
                  <a:schemeClr val="tx1"/>
                </a:solidFill>
                <a:latin typeface="Arial" charset="0"/>
                <a:ea typeface="新細明體" pitchFamily="18" charset="-120"/>
              </a:defRPr>
            </a:lvl3pPr>
            <a:lvl4pPr marL="1670201" indent="-238601" defTabSz="944458" eaLnBrk="0" hangingPunct="0">
              <a:spcBef>
                <a:spcPct val="30000"/>
              </a:spcBef>
              <a:defRPr kumimoji="1" sz="1300">
                <a:solidFill>
                  <a:schemeClr val="tx1"/>
                </a:solidFill>
                <a:latin typeface="Arial" charset="0"/>
                <a:ea typeface="新細明體" pitchFamily="18" charset="-120"/>
              </a:defRPr>
            </a:lvl4pPr>
            <a:lvl5pPr marL="2147402" indent="-238601" defTabSz="944458" eaLnBrk="0" hangingPunct="0">
              <a:spcBef>
                <a:spcPct val="30000"/>
              </a:spcBef>
              <a:defRPr kumimoji="1" sz="1300">
                <a:solidFill>
                  <a:schemeClr val="tx1"/>
                </a:solidFill>
                <a:latin typeface="Arial" charset="0"/>
                <a:ea typeface="新細明體" pitchFamily="18" charset="-120"/>
              </a:defRPr>
            </a:lvl5pPr>
            <a:lvl6pPr marL="2624602" indent="-238601" defTabSz="944458"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4458"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4458"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4458"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A6E89EB0-CC05-442C-8085-FD3CEDA01A50}" type="slidenum">
              <a:rPr lang="en-US" altLang="zh-TW" sz="1100"/>
              <a:pPr eaLnBrk="1" hangingPunct="1">
                <a:spcBef>
                  <a:spcPct val="0"/>
                </a:spcBef>
              </a:pPr>
              <a:t>1</a:t>
            </a:fld>
            <a:endParaRPr lang="en-US" altLang="zh-TW" sz="11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6F6E13C2-7736-42CA-9907-6C1412DF05B9}" type="slidenum">
              <a:rPr lang="en-US" altLang="zh-TW" sz="1100"/>
              <a:pPr eaLnBrk="1" hangingPunct="1">
                <a:spcBef>
                  <a:spcPct val="0"/>
                </a:spcBef>
              </a:pPr>
              <a:t>13</a:t>
            </a:fld>
            <a:endParaRPr lang="en-US" altLang="zh-TW" sz="11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E833BEBC-C2C6-463F-88D7-55BFE68C5790}" type="slidenum">
              <a:rPr lang="en-US" altLang="zh-TW" sz="1100"/>
              <a:pPr eaLnBrk="1" hangingPunct="1">
                <a:spcBef>
                  <a:spcPct val="0"/>
                </a:spcBef>
              </a:pPr>
              <a:t>15</a:t>
            </a:fld>
            <a:endParaRPr lang="en-US" altLang="zh-TW" sz="11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3BBFE56A-7A41-4849-A3B4-02A3452261FA}" type="slidenum">
              <a:rPr lang="en-US" altLang="zh-TW" sz="1100"/>
              <a:pPr eaLnBrk="1" hangingPunct="1">
                <a:spcBef>
                  <a:spcPct val="0"/>
                </a:spcBef>
              </a:pPr>
              <a:t>16</a:t>
            </a:fld>
            <a:endParaRPr lang="en-US" altLang="zh-TW" sz="11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F608CF7D-9DFC-4B70-92F6-A6A5FAAEF1B2}" type="slidenum">
              <a:rPr lang="en-US" altLang="zh-TW" sz="1100"/>
              <a:pPr eaLnBrk="1" hangingPunct="1">
                <a:spcBef>
                  <a:spcPct val="0"/>
                </a:spcBef>
              </a:pPr>
              <a:t>17</a:t>
            </a:fld>
            <a:endParaRPr lang="en-US" altLang="zh-TW" sz="11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1265B823-13D9-4AA6-A19A-E98BBA8C60B9}" type="slidenum">
              <a:rPr lang="en-US" altLang="zh-TW" sz="1100"/>
              <a:pPr eaLnBrk="1" hangingPunct="1">
                <a:spcBef>
                  <a:spcPct val="0"/>
                </a:spcBef>
              </a:pPr>
              <a:t>19</a:t>
            </a:fld>
            <a:endParaRPr lang="en-US" altLang="zh-TW" sz="11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626312A5-F73B-444B-97A9-EE239E7CC37B}" type="slidenum">
              <a:rPr lang="en-US" altLang="zh-TW" sz="1100"/>
              <a:pPr eaLnBrk="1" hangingPunct="1">
                <a:spcBef>
                  <a:spcPct val="0"/>
                </a:spcBef>
              </a:pPr>
              <a:t>22</a:t>
            </a:fld>
            <a:endParaRPr lang="en-US" altLang="zh-TW" sz="11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626312A5-F73B-444B-97A9-EE239E7CC37B}" type="slidenum">
              <a:rPr lang="en-US" altLang="zh-TW" sz="1100"/>
              <a:pPr eaLnBrk="1" hangingPunct="1">
                <a:spcBef>
                  <a:spcPct val="0"/>
                </a:spcBef>
              </a:pPr>
              <a:t>24</a:t>
            </a:fld>
            <a:endParaRPr lang="en-US" altLang="zh-TW" sz="11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36AED483-69C9-42F5-97D4-DBD865AA97AE}" type="slidenum">
              <a:rPr lang="en-US" altLang="zh-TW" sz="1100"/>
              <a:pPr eaLnBrk="1" hangingPunct="1">
                <a:spcBef>
                  <a:spcPct val="0"/>
                </a:spcBef>
              </a:pPr>
              <a:t>25</a:t>
            </a:fld>
            <a:endParaRPr lang="en-US" altLang="zh-TW" sz="11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D64B0E4E-210F-4073-871D-4CFFA8855EFA}" type="slidenum">
              <a:rPr lang="en-US" altLang="zh-TW" sz="1100"/>
              <a:pPr eaLnBrk="1" hangingPunct="1">
                <a:spcBef>
                  <a:spcPct val="0"/>
                </a:spcBef>
              </a:pPr>
              <a:t>26</a:t>
            </a:fld>
            <a:endParaRPr lang="en-US" altLang="zh-TW" sz="11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BDF5063C-DE1C-4901-95A1-A257E9C69672}" type="slidenum">
              <a:rPr lang="en-US" altLang="zh-TW" sz="1100"/>
              <a:pPr eaLnBrk="1" hangingPunct="1">
                <a:spcBef>
                  <a:spcPct val="0"/>
                </a:spcBef>
              </a:pPr>
              <a:t>27</a:t>
            </a:fld>
            <a:endParaRPr lang="en-US" altLang="zh-TW"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492843AD-6D92-4265-8E99-29EB19E1BD96}" type="slidenum">
              <a:rPr lang="en-US" altLang="zh-TW" sz="1100"/>
              <a:pPr eaLnBrk="1" hangingPunct="1">
                <a:spcBef>
                  <a:spcPct val="0"/>
                </a:spcBef>
              </a:pPr>
              <a:t>3</a:t>
            </a:fld>
            <a:endParaRPr lang="en-US" altLang="zh-TW" sz="11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E2F7C746-223B-41C7-8B6E-D8F8DC058D30}" type="slidenum">
              <a:rPr lang="en-US" altLang="zh-TW" sz="1100"/>
              <a:pPr eaLnBrk="1" hangingPunct="1">
                <a:spcBef>
                  <a:spcPct val="0"/>
                </a:spcBef>
              </a:pPr>
              <a:t>28</a:t>
            </a:fld>
            <a:endParaRPr lang="en-US" altLang="zh-TW" sz="11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A7C53181-C20B-407B-9153-D9AAE2E05C48}" type="slidenum">
              <a:rPr lang="en-US" altLang="zh-TW" sz="1100"/>
              <a:pPr eaLnBrk="1" hangingPunct="1">
                <a:spcBef>
                  <a:spcPct val="0"/>
                </a:spcBef>
              </a:pPr>
              <a:t>29</a:t>
            </a:fld>
            <a:endParaRPr lang="en-US" altLang="zh-TW" sz="11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59FBF9CE-F5BC-48B4-818E-7B2C2F9DA795}" type="slidenum">
              <a:rPr lang="en-US" altLang="zh-TW" sz="1100"/>
              <a:pPr eaLnBrk="1" hangingPunct="1">
                <a:spcBef>
                  <a:spcPct val="0"/>
                </a:spcBef>
              </a:pPr>
              <a:t>30</a:t>
            </a:fld>
            <a:endParaRPr lang="en-US" altLang="zh-TW" sz="11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8C421692-7D9C-4729-83B0-6CC050C84A86}" type="slidenum">
              <a:rPr lang="en-US" altLang="zh-TW" sz="1100"/>
              <a:pPr eaLnBrk="1" hangingPunct="1">
                <a:spcBef>
                  <a:spcPct val="0"/>
                </a:spcBef>
              </a:pPr>
              <a:t>31</a:t>
            </a:fld>
            <a:endParaRPr lang="en-US" altLang="zh-TW" sz="11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728FAF93-C0A2-40B6-95FF-92D9195AAE3A}" type="slidenum">
              <a:rPr lang="en-US" altLang="zh-TW" sz="1100"/>
              <a:pPr eaLnBrk="1" hangingPunct="1">
                <a:spcBef>
                  <a:spcPct val="0"/>
                </a:spcBef>
              </a:pPr>
              <a:t>32</a:t>
            </a:fld>
            <a:endParaRPr lang="en-US" altLang="zh-TW" sz="11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071E1141-8512-48A7-9646-724C0B686395}" type="slidenum">
              <a:rPr lang="en-US" altLang="zh-TW" sz="1100"/>
              <a:pPr eaLnBrk="1" hangingPunct="1">
                <a:spcBef>
                  <a:spcPct val="0"/>
                </a:spcBef>
              </a:pPr>
              <a:t>33</a:t>
            </a:fld>
            <a:endParaRPr lang="en-US" altLang="zh-TW" sz="11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6D56497F-76CF-4F51-A67E-F04EA42A0633}" type="slidenum">
              <a:rPr lang="en-US" altLang="zh-TW" sz="1100"/>
              <a:pPr eaLnBrk="1" hangingPunct="1">
                <a:spcBef>
                  <a:spcPct val="0"/>
                </a:spcBef>
              </a:pPr>
              <a:t>34</a:t>
            </a:fld>
            <a:endParaRPr lang="en-US" altLang="zh-TW" sz="11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F51C4684-4947-4D32-8120-0ADEB3942599}" type="slidenum">
              <a:rPr lang="en-US" altLang="zh-TW" sz="1100"/>
              <a:pPr eaLnBrk="1" hangingPunct="1">
                <a:spcBef>
                  <a:spcPct val="0"/>
                </a:spcBef>
              </a:pPr>
              <a:t>36</a:t>
            </a:fld>
            <a:endParaRPr lang="en-US" altLang="zh-TW" sz="11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BE3D337B-4765-49B0-AFB2-70A4DB4898C2}" type="slidenum">
              <a:rPr lang="en-US" altLang="zh-TW" sz="1100"/>
              <a:pPr eaLnBrk="1" hangingPunct="1">
                <a:spcBef>
                  <a:spcPct val="0"/>
                </a:spcBef>
              </a:pPr>
              <a:t>38</a:t>
            </a:fld>
            <a:endParaRPr lang="en-US" altLang="zh-TW" sz="11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A5E04D34-381E-414E-BF4E-84675B7B0967}" type="slidenum">
              <a:rPr lang="en-US" altLang="zh-TW" sz="1100"/>
              <a:pPr eaLnBrk="1" hangingPunct="1">
                <a:spcBef>
                  <a:spcPct val="0"/>
                </a:spcBef>
              </a:pPr>
              <a:t>4</a:t>
            </a:fld>
            <a:endParaRPr lang="en-US" altLang="zh-TW" sz="11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40126CFB-4ECE-4D48-AF72-5B0F3D56B131}" type="slidenum">
              <a:rPr lang="en-US" altLang="zh-TW" sz="1100"/>
              <a:pPr eaLnBrk="1" hangingPunct="1">
                <a:spcBef>
                  <a:spcPct val="0"/>
                </a:spcBef>
              </a:pPr>
              <a:t>5</a:t>
            </a:fld>
            <a:endParaRPr lang="en-US" altLang="zh-TW" sz="11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13C998F9-B300-4880-A4C3-53F7B61FE776}" type="slidenum">
              <a:rPr lang="en-US" altLang="zh-TW" sz="1100"/>
              <a:pPr eaLnBrk="1" hangingPunct="1">
                <a:spcBef>
                  <a:spcPct val="0"/>
                </a:spcBef>
              </a:pPr>
              <a:t>6</a:t>
            </a:fld>
            <a:endParaRPr lang="en-US" altLang="zh-TW" sz="11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86DFFBAB-6773-4E19-B814-15A64712CF8B}" type="slidenum">
              <a:rPr lang="en-US" altLang="zh-TW" sz="1100"/>
              <a:pPr eaLnBrk="1" hangingPunct="1">
                <a:spcBef>
                  <a:spcPct val="0"/>
                </a:spcBef>
              </a:pPr>
              <a:t>7</a:t>
            </a:fld>
            <a:endParaRPr lang="en-US" altLang="zh-TW" sz="11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0902D1C2-E554-4521-B8C6-0CD59BDD5628}" type="slidenum">
              <a:rPr lang="en-US" altLang="zh-TW" sz="1100"/>
              <a:pPr eaLnBrk="1" hangingPunct="1">
                <a:spcBef>
                  <a:spcPct val="0"/>
                </a:spcBef>
              </a:pPr>
              <a:t>8</a:t>
            </a:fld>
            <a:endParaRPr lang="en-US" altLang="zh-TW" sz="11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DDAA25AE-5D97-465F-9485-75823C604780}" type="slidenum">
              <a:rPr lang="en-US" altLang="zh-TW" sz="1100"/>
              <a:pPr eaLnBrk="1" hangingPunct="1">
                <a:spcBef>
                  <a:spcPct val="0"/>
                </a:spcBef>
              </a:pPr>
              <a:t>9</a:t>
            </a:fld>
            <a:endParaRPr lang="en-US" altLang="zh-TW" sz="11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16" eaLnBrk="0" hangingPunct="0">
              <a:spcBef>
                <a:spcPct val="30000"/>
              </a:spcBef>
              <a:defRPr kumimoji="1" sz="1300">
                <a:solidFill>
                  <a:schemeClr val="tx1"/>
                </a:solidFill>
                <a:latin typeface="Arial" charset="0"/>
                <a:ea typeface="新細明體" pitchFamily="18" charset="-120"/>
              </a:defRPr>
            </a:lvl1pPr>
            <a:lvl2pPr marL="775451" indent="-298250" defTabSz="946116" eaLnBrk="0" hangingPunct="0">
              <a:spcBef>
                <a:spcPct val="30000"/>
              </a:spcBef>
              <a:defRPr kumimoji="1" sz="1300">
                <a:solidFill>
                  <a:schemeClr val="tx1"/>
                </a:solidFill>
                <a:latin typeface="Arial" charset="0"/>
                <a:ea typeface="新細明體" pitchFamily="18" charset="-120"/>
              </a:defRPr>
            </a:lvl2pPr>
            <a:lvl3pPr marL="1193001" indent="-238601" defTabSz="946116" eaLnBrk="0" hangingPunct="0">
              <a:spcBef>
                <a:spcPct val="30000"/>
              </a:spcBef>
              <a:defRPr kumimoji="1" sz="1300">
                <a:solidFill>
                  <a:schemeClr val="tx1"/>
                </a:solidFill>
                <a:latin typeface="Arial" charset="0"/>
                <a:ea typeface="新細明體" pitchFamily="18" charset="-120"/>
              </a:defRPr>
            </a:lvl3pPr>
            <a:lvl4pPr marL="1670201" indent="-238601" defTabSz="946116" eaLnBrk="0" hangingPunct="0">
              <a:spcBef>
                <a:spcPct val="30000"/>
              </a:spcBef>
              <a:defRPr kumimoji="1" sz="1300">
                <a:solidFill>
                  <a:schemeClr val="tx1"/>
                </a:solidFill>
                <a:latin typeface="Arial" charset="0"/>
                <a:ea typeface="新細明體" pitchFamily="18" charset="-120"/>
              </a:defRPr>
            </a:lvl4pPr>
            <a:lvl5pPr marL="2147402" indent="-238601" defTabSz="946116" eaLnBrk="0" hangingPunct="0">
              <a:spcBef>
                <a:spcPct val="30000"/>
              </a:spcBef>
              <a:defRPr kumimoji="1" sz="1300">
                <a:solidFill>
                  <a:schemeClr val="tx1"/>
                </a:solidFill>
                <a:latin typeface="Arial" charset="0"/>
                <a:ea typeface="新細明體" pitchFamily="18" charset="-120"/>
              </a:defRPr>
            </a:lvl5pPr>
            <a:lvl6pPr marL="26246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6pPr>
            <a:lvl7pPr marL="3101802"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7pPr>
            <a:lvl8pPr marL="35790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8pPr>
            <a:lvl9pPr marL="4056203" indent="-238601" defTabSz="946116"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178CAB21-D888-47C1-BBD0-DA4B952DECF6}" type="slidenum">
              <a:rPr lang="en-US" altLang="zh-TW" sz="1100"/>
              <a:pPr eaLnBrk="1" hangingPunct="1">
                <a:spcBef>
                  <a:spcPct val="0"/>
                </a:spcBef>
              </a:pPr>
              <a:t>10</a:t>
            </a:fld>
            <a:endParaRPr lang="en-US" altLang="zh-TW" sz="11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6B3AB23-DA94-486A-A4B0-B8924A05202B}" type="slidenum">
              <a:rPr lang="en-US" altLang="zh-TW"/>
              <a:pPr>
                <a:defRPr/>
              </a:pPr>
              <a:t>‹#›</a:t>
            </a:fld>
            <a:endParaRPr lang="en-US" altLang="zh-TW"/>
          </a:p>
        </p:txBody>
      </p:sp>
    </p:spTree>
    <p:extLst>
      <p:ext uri="{BB962C8B-B14F-4D97-AF65-F5344CB8AC3E}">
        <p14:creationId xmlns:p14="http://schemas.microsoft.com/office/powerpoint/2010/main" val="14900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3734984-9C3A-4408-8B80-1B0FC89A2546}" type="slidenum">
              <a:rPr lang="en-US" altLang="zh-TW"/>
              <a:pPr>
                <a:defRPr/>
              </a:pPr>
              <a:t>‹#›</a:t>
            </a:fld>
            <a:endParaRPr lang="en-US" altLang="zh-TW"/>
          </a:p>
        </p:txBody>
      </p:sp>
    </p:spTree>
    <p:extLst>
      <p:ext uri="{BB962C8B-B14F-4D97-AF65-F5344CB8AC3E}">
        <p14:creationId xmlns:p14="http://schemas.microsoft.com/office/powerpoint/2010/main" val="377815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77025" y="401638"/>
            <a:ext cx="2071688" cy="5724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401638"/>
            <a:ext cx="6067425" cy="5724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6ECA937-AD69-4494-9CD8-7FAB7851CAF1}" type="slidenum">
              <a:rPr lang="en-US" altLang="zh-TW"/>
              <a:pPr>
                <a:defRPr/>
              </a:pPr>
              <a:t>‹#›</a:t>
            </a:fld>
            <a:endParaRPr lang="en-US" altLang="zh-TW"/>
          </a:p>
        </p:txBody>
      </p:sp>
    </p:spTree>
    <p:extLst>
      <p:ext uri="{BB962C8B-B14F-4D97-AF65-F5344CB8AC3E}">
        <p14:creationId xmlns:p14="http://schemas.microsoft.com/office/powerpoint/2010/main" val="3736762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01638"/>
            <a:ext cx="8291513" cy="75565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97444D1-3283-4274-B98D-C7814C0BFE46}" type="slidenum">
              <a:rPr lang="en-US" altLang="zh-TW"/>
              <a:pPr>
                <a:defRPr/>
              </a:pPr>
              <a:t>‹#›</a:t>
            </a:fld>
            <a:endParaRPr lang="en-US" altLang="zh-TW"/>
          </a:p>
        </p:txBody>
      </p:sp>
    </p:spTree>
    <p:extLst>
      <p:ext uri="{BB962C8B-B14F-4D97-AF65-F5344CB8AC3E}">
        <p14:creationId xmlns:p14="http://schemas.microsoft.com/office/powerpoint/2010/main" val="2752359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401638"/>
            <a:ext cx="8291513" cy="75565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024006F9-27DF-4654-9DBA-EB374F0653E0}" type="slidenum">
              <a:rPr lang="en-US" altLang="zh-TW"/>
              <a:pPr>
                <a:defRPr/>
              </a:pPr>
              <a:t>‹#›</a:t>
            </a:fld>
            <a:endParaRPr lang="en-US" altLang="zh-TW"/>
          </a:p>
        </p:txBody>
      </p:sp>
    </p:spTree>
    <p:extLst>
      <p:ext uri="{BB962C8B-B14F-4D97-AF65-F5344CB8AC3E}">
        <p14:creationId xmlns:p14="http://schemas.microsoft.com/office/powerpoint/2010/main" val="271368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01638"/>
            <a:ext cx="8291513" cy="75565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1A647FD8-0EAA-4C19-9309-06E91573A231}" type="slidenum">
              <a:rPr lang="en-US" altLang="zh-TW"/>
              <a:pPr>
                <a:defRPr/>
              </a:pPr>
              <a:t>‹#›</a:t>
            </a:fld>
            <a:endParaRPr lang="en-US" altLang="zh-TW"/>
          </a:p>
        </p:txBody>
      </p:sp>
    </p:spTree>
    <p:extLst>
      <p:ext uri="{BB962C8B-B14F-4D97-AF65-F5344CB8AC3E}">
        <p14:creationId xmlns:p14="http://schemas.microsoft.com/office/powerpoint/2010/main" val="3623594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401638"/>
            <a:ext cx="8291513" cy="5724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B2EFE33C-8504-44D3-86F6-96F14503124F}" type="slidenum">
              <a:rPr lang="en-US" altLang="zh-TW"/>
              <a:pPr>
                <a:defRPr/>
              </a:pPr>
              <a:t>‹#›</a:t>
            </a:fld>
            <a:endParaRPr lang="en-US" altLang="zh-TW"/>
          </a:p>
        </p:txBody>
      </p:sp>
    </p:spTree>
    <p:extLst>
      <p:ext uri="{BB962C8B-B14F-4D97-AF65-F5344CB8AC3E}">
        <p14:creationId xmlns:p14="http://schemas.microsoft.com/office/powerpoint/2010/main" val="109813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Media" preserve="1">
  <p:cSld name="標題，文字及多媒體項目">
    <p:spTree>
      <p:nvGrpSpPr>
        <p:cNvPr id="1" name=""/>
        <p:cNvGrpSpPr/>
        <p:nvPr/>
      </p:nvGrpSpPr>
      <p:grpSpPr>
        <a:xfrm>
          <a:off x="0" y="0"/>
          <a:ext cx="0" cy="0"/>
          <a:chOff x="0" y="0"/>
          <a:chExt cx="0" cy="0"/>
        </a:xfrm>
      </p:grpSpPr>
      <p:sp>
        <p:nvSpPr>
          <p:cNvPr id="2" name="標題 1"/>
          <p:cNvSpPr>
            <a:spLocks noGrp="1"/>
          </p:cNvSpPr>
          <p:nvPr>
            <p:ph type="title"/>
          </p:nvPr>
        </p:nvSpPr>
        <p:spPr>
          <a:xfrm>
            <a:off x="457200" y="401638"/>
            <a:ext cx="8291513" cy="75565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媒體版面配置區 3"/>
          <p:cNvSpPr>
            <a:spLocks noGrp="1"/>
          </p:cNvSpPr>
          <p:nvPr>
            <p:ph type="media" sz="half" idx="2"/>
          </p:nvPr>
        </p:nvSpPr>
        <p:spPr>
          <a:xfrm>
            <a:off x="4648200" y="1600200"/>
            <a:ext cx="4038600" cy="4525963"/>
          </a:xfrm>
        </p:spPr>
        <p:txBody>
          <a:bodyPr/>
          <a:lstStyle/>
          <a:p>
            <a:pPr lvl="0"/>
            <a:endParaRPr lang="zh-TW" alt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352D443-D502-4D39-89E4-883F3D57398E}" type="slidenum">
              <a:rPr lang="en-US" altLang="zh-TW"/>
              <a:pPr>
                <a:defRPr/>
              </a:pPr>
              <a:t>‹#›</a:t>
            </a:fld>
            <a:endParaRPr lang="en-US" altLang="zh-TW"/>
          </a:p>
        </p:txBody>
      </p:sp>
    </p:spTree>
    <p:extLst>
      <p:ext uri="{BB962C8B-B14F-4D97-AF65-F5344CB8AC3E}">
        <p14:creationId xmlns:p14="http://schemas.microsoft.com/office/powerpoint/2010/main" val="324257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D7E6E3A-D64B-4EE8-AEF1-0B9C45780D6B}" type="slidenum">
              <a:rPr lang="en-US" altLang="zh-TW"/>
              <a:pPr>
                <a:defRPr/>
              </a:pPr>
              <a:t>‹#›</a:t>
            </a:fld>
            <a:endParaRPr lang="en-US" altLang="zh-TW"/>
          </a:p>
        </p:txBody>
      </p:sp>
    </p:spTree>
    <p:extLst>
      <p:ext uri="{BB962C8B-B14F-4D97-AF65-F5344CB8AC3E}">
        <p14:creationId xmlns:p14="http://schemas.microsoft.com/office/powerpoint/2010/main" val="125456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9FEF0FC-9B72-433A-9086-B7BDE89A3E71}" type="slidenum">
              <a:rPr lang="en-US" altLang="zh-TW"/>
              <a:pPr>
                <a:defRPr/>
              </a:pPr>
              <a:t>‹#›</a:t>
            </a:fld>
            <a:endParaRPr lang="en-US" altLang="zh-TW"/>
          </a:p>
        </p:txBody>
      </p:sp>
    </p:spTree>
    <p:extLst>
      <p:ext uri="{BB962C8B-B14F-4D97-AF65-F5344CB8AC3E}">
        <p14:creationId xmlns:p14="http://schemas.microsoft.com/office/powerpoint/2010/main" val="219376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0340F15-0D41-4E80-9785-BBF5F1D452A8}" type="slidenum">
              <a:rPr lang="en-US" altLang="zh-TW"/>
              <a:pPr>
                <a:defRPr/>
              </a:pPr>
              <a:t>‹#›</a:t>
            </a:fld>
            <a:endParaRPr lang="en-US" altLang="zh-TW"/>
          </a:p>
        </p:txBody>
      </p:sp>
    </p:spTree>
    <p:extLst>
      <p:ext uri="{BB962C8B-B14F-4D97-AF65-F5344CB8AC3E}">
        <p14:creationId xmlns:p14="http://schemas.microsoft.com/office/powerpoint/2010/main" val="312836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1A0E0C31-002C-4DF7-A1F6-CF596539EF69}" type="slidenum">
              <a:rPr lang="en-US" altLang="zh-TW"/>
              <a:pPr>
                <a:defRPr/>
              </a:pPr>
              <a:t>‹#›</a:t>
            </a:fld>
            <a:endParaRPr lang="en-US" altLang="zh-TW"/>
          </a:p>
        </p:txBody>
      </p:sp>
    </p:spTree>
    <p:extLst>
      <p:ext uri="{BB962C8B-B14F-4D97-AF65-F5344CB8AC3E}">
        <p14:creationId xmlns:p14="http://schemas.microsoft.com/office/powerpoint/2010/main" val="292682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656247A7-362D-4C26-9FCE-72D1A013DB20}" type="slidenum">
              <a:rPr lang="en-US" altLang="zh-TW"/>
              <a:pPr>
                <a:defRPr/>
              </a:pPr>
              <a:t>‹#›</a:t>
            </a:fld>
            <a:endParaRPr lang="en-US" altLang="zh-TW"/>
          </a:p>
        </p:txBody>
      </p:sp>
    </p:spTree>
    <p:extLst>
      <p:ext uri="{BB962C8B-B14F-4D97-AF65-F5344CB8AC3E}">
        <p14:creationId xmlns:p14="http://schemas.microsoft.com/office/powerpoint/2010/main" val="54219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03BC4A04-856E-44E9-9A55-661480855AE7}" type="slidenum">
              <a:rPr lang="en-US" altLang="zh-TW"/>
              <a:pPr>
                <a:defRPr/>
              </a:pPr>
              <a:t>‹#›</a:t>
            </a:fld>
            <a:endParaRPr lang="en-US" altLang="zh-TW"/>
          </a:p>
        </p:txBody>
      </p:sp>
    </p:spTree>
    <p:extLst>
      <p:ext uri="{BB962C8B-B14F-4D97-AF65-F5344CB8AC3E}">
        <p14:creationId xmlns:p14="http://schemas.microsoft.com/office/powerpoint/2010/main" val="354524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3DC0588-89C0-472E-9DC0-9CDB08C2F194}" type="slidenum">
              <a:rPr lang="en-US" altLang="zh-TW"/>
              <a:pPr>
                <a:defRPr/>
              </a:pPr>
              <a:t>‹#›</a:t>
            </a:fld>
            <a:endParaRPr lang="en-US" altLang="zh-TW"/>
          </a:p>
        </p:txBody>
      </p:sp>
    </p:spTree>
    <p:extLst>
      <p:ext uri="{BB962C8B-B14F-4D97-AF65-F5344CB8AC3E}">
        <p14:creationId xmlns:p14="http://schemas.microsoft.com/office/powerpoint/2010/main" val="57789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3F9A460-2A6B-43AD-B0FB-A17922B60DB0}" type="slidenum">
              <a:rPr lang="en-US" altLang="zh-TW"/>
              <a:pPr>
                <a:defRPr/>
              </a:pPr>
              <a:t>‹#›</a:t>
            </a:fld>
            <a:endParaRPr lang="en-US" altLang="zh-TW"/>
          </a:p>
        </p:txBody>
      </p:sp>
    </p:spTree>
    <p:extLst>
      <p:ext uri="{BB962C8B-B14F-4D97-AF65-F5344CB8AC3E}">
        <p14:creationId xmlns:p14="http://schemas.microsoft.com/office/powerpoint/2010/main" val="82366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01638"/>
            <a:ext cx="8291513" cy="755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pPr>
              <a:defRPr/>
            </a:pPr>
            <a:fld id="{009DE488-F95C-4513-871A-C2E70551645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rtl="0" eaLnBrk="0" fontAlgn="base" hangingPunct="0">
        <a:spcBef>
          <a:spcPct val="0"/>
        </a:spcBef>
        <a:spcAft>
          <a:spcPct val="0"/>
        </a:spcAft>
        <a:defRPr kumimoji="1" sz="3600" b="1">
          <a:solidFill>
            <a:srgbClr val="663300"/>
          </a:solidFill>
          <a:latin typeface="+mj-lt"/>
          <a:ea typeface="+mj-ea"/>
          <a:cs typeface="+mj-cs"/>
        </a:defRPr>
      </a:lvl1pPr>
      <a:lvl2pPr algn="l" rtl="0" eaLnBrk="0" fontAlgn="base" hangingPunct="0">
        <a:spcBef>
          <a:spcPct val="0"/>
        </a:spcBef>
        <a:spcAft>
          <a:spcPct val="0"/>
        </a:spcAft>
        <a:defRPr kumimoji="1" sz="3600" b="1">
          <a:solidFill>
            <a:srgbClr val="663300"/>
          </a:solidFill>
          <a:latin typeface="Times New Roman" pitchFamily="18" charset="0"/>
          <a:ea typeface="標楷體" pitchFamily="65" charset="-120"/>
        </a:defRPr>
      </a:lvl2pPr>
      <a:lvl3pPr algn="l" rtl="0" eaLnBrk="0" fontAlgn="base" hangingPunct="0">
        <a:spcBef>
          <a:spcPct val="0"/>
        </a:spcBef>
        <a:spcAft>
          <a:spcPct val="0"/>
        </a:spcAft>
        <a:defRPr kumimoji="1" sz="3600" b="1">
          <a:solidFill>
            <a:srgbClr val="663300"/>
          </a:solidFill>
          <a:latin typeface="Times New Roman" pitchFamily="18" charset="0"/>
          <a:ea typeface="標楷體" pitchFamily="65" charset="-120"/>
        </a:defRPr>
      </a:lvl3pPr>
      <a:lvl4pPr algn="l" rtl="0" eaLnBrk="0" fontAlgn="base" hangingPunct="0">
        <a:spcBef>
          <a:spcPct val="0"/>
        </a:spcBef>
        <a:spcAft>
          <a:spcPct val="0"/>
        </a:spcAft>
        <a:defRPr kumimoji="1" sz="3600" b="1">
          <a:solidFill>
            <a:srgbClr val="663300"/>
          </a:solidFill>
          <a:latin typeface="Times New Roman" pitchFamily="18" charset="0"/>
          <a:ea typeface="標楷體" pitchFamily="65" charset="-120"/>
        </a:defRPr>
      </a:lvl4pPr>
      <a:lvl5pPr algn="l" rtl="0" eaLnBrk="0" fontAlgn="base" hangingPunct="0">
        <a:spcBef>
          <a:spcPct val="0"/>
        </a:spcBef>
        <a:spcAft>
          <a:spcPct val="0"/>
        </a:spcAft>
        <a:defRPr kumimoji="1" sz="3600" b="1">
          <a:solidFill>
            <a:srgbClr val="663300"/>
          </a:solidFill>
          <a:latin typeface="Times New Roman" pitchFamily="18" charset="0"/>
          <a:ea typeface="標楷體" pitchFamily="65" charset="-120"/>
        </a:defRPr>
      </a:lvl5pPr>
      <a:lvl6pPr marL="457200" algn="l" rtl="0" fontAlgn="base">
        <a:spcBef>
          <a:spcPct val="0"/>
        </a:spcBef>
        <a:spcAft>
          <a:spcPct val="0"/>
        </a:spcAft>
        <a:defRPr kumimoji="1" sz="3600" b="1">
          <a:solidFill>
            <a:srgbClr val="663300"/>
          </a:solidFill>
          <a:latin typeface="Times New Roman" pitchFamily="18" charset="0"/>
          <a:ea typeface="標楷體" pitchFamily="65" charset="-120"/>
        </a:defRPr>
      </a:lvl6pPr>
      <a:lvl7pPr marL="914400" algn="l" rtl="0" fontAlgn="base">
        <a:spcBef>
          <a:spcPct val="0"/>
        </a:spcBef>
        <a:spcAft>
          <a:spcPct val="0"/>
        </a:spcAft>
        <a:defRPr kumimoji="1" sz="3600" b="1">
          <a:solidFill>
            <a:srgbClr val="663300"/>
          </a:solidFill>
          <a:latin typeface="Times New Roman" pitchFamily="18" charset="0"/>
          <a:ea typeface="標楷體" pitchFamily="65" charset="-120"/>
        </a:defRPr>
      </a:lvl7pPr>
      <a:lvl8pPr marL="1371600" algn="l" rtl="0" fontAlgn="base">
        <a:spcBef>
          <a:spcPct val="0"/>
        </a:spcBef>
        <a:spcAft>
          <a:spcPct val="0"/>
        </a:spcAft>
        <a:defRPr kumimoji="1" sz="3600" b="1">
          <a:solidFill>
            <a:srgbClr val="663300"/>
          </a:solidFill>
          <a:latin typeface="Times New Roman" pitchFamily="18" charset="0"/>
          <a:ea typeface="標楷體" pitchFamily="65" charset="-120"/>
        </a:defRPr>
      </a:lvl8pPr>
      <a:lvl9pPr marL="1828800" algn="l" rtl="0" fontAlgn="base">
        <a:spcBef>
          <a:spcPct val="0"/>
        </a:spcBef>
        <a:spcAft>
          <a:spcPct val="0"/>
        </a:spcAft>
        <a:defRPr kumimoji="1" sz="3600" b="1">
          <a:solidFill>
            <a:srgbClr val="663300"/>
          </a:solidFill>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E:\&#20027;&#35201;&#36039;&#26009;\&#12308;&#20027;&#36039;&#26009;&#22846;&#12309;&#38283;&#25480;&#35506;&#31243;&#36039;&#26009;\&#20013;&#22283;&#24605;&#24819;&#21490;103-2\10.%20Buddhism%20(I)\&#30456;&#24605;&#27193;&#21916;&#36814;&#33769;&#34217;&#20873;&#20873;&#20358;&#24230;&#27597;&#36106;.mp3"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zh.wikipedia.org/wiki/Image:TangTaizong.jp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4" name="Rectangle 10"/>
          <p:cNvSpPr>
            <a:spLocks noChangeArrowheads="1"/>
          </p:cNvSpPr>
          <p:nvPr/>
        </p:nvSpPr>
        <p:spPr bwMode="auto">
          <a:xfrm>
            <a:off x="250825" y="3860800"/>
            <a:ext cx="4824413" cy="2808288"/>
          </a:xfrm>
          <a:prstGeom prst="rect">
            <a:avLst/>
          </a:prstGeom>
          <a:noFill/>
          <a:ln w="9525">
            <a:noFill/>
            <a:miter lim="800000"/>
            <a:headEnd/>
            <a:tailEnd/>
          </a:ln>
          <a:effectLst/>
        </p:spPr>
        <p:txBody>
          <a:bodyPr/>
          <a:lstStyle/>
          <a:p>
            <a:pPr>
              <a:defRPr/>
            </a:pPr>
            <a:r>
              <a:rPr lang="en-US" sz="3200" b="1" dirty="0">
                <a:solidFill>
                  <a:srgbClr val="336699"/>
                </a:solidFill>
                <a:latin typeface="+mj-lt"/>
                <a:ea typeface="新細明體" charset="-120"/>
              </a:rPr>
              <a:t>Chun-</a:t>
            </a:r>
            <a:r>
              <a:rPr lang="en-US" sz="3200" b="1" dirty="0" err="1">
                <a:solidFill>
                  <a:srgbClr val="336699"/>
                </a:solidFill>
                <a:latin typeface="+mj-lt"/>
                <a:ea typeface="新細明體" charset="-120"/>
              </a:rPr>
              <a:t>chieh</a:t>
            </a:r>
            <a:r>
              <a:rPr lang="en-US" sz="3200" b="1" dirty="0">
                <a:solidFill>
                  <a:srgbClr val="336699"/>
                </a:solidFill>
                <a:latin typeface="+mj-lt"/>
                <a:ea typeface="新細明體" charset="-120"/>
              </a:rPr>
              <a:t> Huang</a:t>
            </a:r>
            <a:endParaRPr lang="zh-TW" altLang="en-US" sz="3200" b="1" dirty="0">
              <a:solidFill>
                <a:srgbClr val="336699"/>
              </a:solidFill>
              <a:latin typeface="+mj-lt"/>
              <a:ea typeface="新細明體" charset="-120"/>
            </a:endParaRPr>
          </a:p>
          <a:p>
            <a:pPr>
              <a:defRPr/>
            </a:pPr>
            <a:r>
              <a:rPr lang="en-US" sz="2400" b="1" dirty="0">
                <a:solidFill>
                  <a:srgbClr val="336699"/>
                </a:solidFill>
                <a:latin typeface="+mj-lt"/>
                <a:ea typeface="新細明體" charset="-120"/>
              </a:rPr>
              <a:t>National Chair Professor</a:t>
            </a:r>
            <a:endParaRPr lang="zh-TW" altLang="en-US" sz="2400" b="1" dirty="0">
              <a:solidFill>
                <a:srgbClr val="336699"/>
              </a:solidFill>
              <a:latin typeface="+mj-lt"/>
              <a:ea typeface="新細明體" charset="-120"/>
            </a:endParaRPr>
          </a:p>
          <a:p>
            <a:pPr>
              <a:defRPr/>
            </a:pPr>
            <a:r>
              <a:rPr lang="en-US" sz="2400" b="1" dirty="0">
                <a:solidFill>
                  <a:srgbClr val="336699"/>
                </a:solidFill>
                <a:latin typeface="+mj-lt"/>
                <a:ea typeface="新細明體" charset="-120"/>
              </a:rPr>
              <a:t>National Taiwan University</a:t>
            </a:r>
            <a:endParaRPr lang="zh-TW" altLang="en-US" sz="2400" b="1" dirty="0">
              <a:solidFill>
                <a:srgbClr val="336699"/>
              </a:solidFill>
              <a:latin typeface="+mj-lt"/>
              <a:ea typeface="新細明體" charset="-120"/>
            </a:endParaRPr>
          </a:p>
          <a:p>
            <a:pPr>
              <a:defRPr/>
            </a:pPr>
            <a:r>
              <a:rPr lang="en-US" sz="2400" b="1" dirty="0">
                <a:solidFill>
                  <a:srgbClr val="336699"/>
                </a:solidFill>
                <a:latin typeface="+mj-lt"/>
                <a:ea typeface="新細明體" charset="-120"/>
              </a:rPr>
              <a:t>Research Fellow, Academia </a:t>
            </a:r>
            <a:r>
              <a:rPr lang="en-US" sz="2400" b="1" dirty="0" err="1">
                <a:solidFill>
                  <a:srgbClr val="336699"/>
                </a:solidFill>
                <a:latin typeface="+mj-lt"/>
                <a:ea typeface="新細明體" charset="-120"/>
              </a:rPr>
              <a:t>Sinica</a:t>
            </a:r>
            <a:endParaRPr lang="zh-TW" altLang="en-US" sz="2400" b="1" dirty="0">
              <a:solidFill>
                <a:srgbClr val="336699"/>
              </a:solidFill>
              <a:latin typeface="+mj-lt"/>
              <a:ea typeface="新細明體" charset="-120"/>
            </a:endParaRPr>
          </a:p>
          <a:p>
            <a:pPr>
              <a:defRPr/>
            </a:pPr>
            <a:r>
              <a:rPr lang="en-US" sz="2400" b="1" dirty="0">
                <a:solidFill>
                  <a:srgbClr val="336699"/>
                </a:solidFill>
                <a:latin typeface="+mj-lt"/>
                <a:ea typeface="新細明體" charset="-120"/>
              </a:rPr>
              <a:t>Email: cc10.huang@msa.hinet.net</a:t>
            </a:r>
            <a:endParaRPr lang="zh-TW" altLang="en-US" sz="2400" b="1" dirty="0">
              <a:solidFill>
                <a:srgbClr val="336699"/>
              </a:solidFill>
              <a:latin typeface="+mj-lt"/>
              <a:ea typeface="新細明體" charset="-120"/>
            </a:endParaRPr>
          </a:p>
          <a:p>
            <a:pPr>
              <a:defRPr/>
            </a:pPr>
            <a:r>
              <a:rPr lang="en-US" sz="2400" b="1" dirty="0">
                <a:solidFill>
                  <a:srgbClr val="336699"/>
                </a:solidFill>
                <a:latin typeface="+mj-lt"/>
                <a:ea typeface="新細明體" charset="-120"/>
              </a:rPr>
              <a:t>http://huang.cc.ntu.edu.tw</a:t>
            </a:r>
            <a:endParaRPr lang="zh-TW" altLang="en-US" sz="2400" b="1" dirty="0">
              <a:solidFill>
                <a:srgbClr val="336699"/>
              </a:solidFill>
              <a:latin typeface="+mj-lt"/>
              <a:ea typeface="新細明體" charset="-120"/>
            </a:endParaRPr>
          </a:p>
          <a:p>
            <a:pPr>
              <a:defRPr/>
            </a:pPr>
            <a:r>
              <a:rPr lang="en-US" sz="2400" dirty="0">
                <a:latin typeface="+mj-lt"/>
                <a:ea typeface="新細明體" charset="-120"/>
              </a:rPr>
              <a:t> </a:t>
            </a:r>
            <a:endParaRPr lang="zh-TW" altLang="en-US" sz="2400" dirty="0">
              <a:latin typeface="+mj-lt"/>
              <a:ea typeface="新細明體" charset="-120"/>
            </a:endParaRPr>
          </a:p>
        </p:txBody>
      </p:sp>
      <p:pic>
        <p:nvPicPr>
          <p:cNvPr id="205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163" y="3213100"/>
            <a:ext cx="307657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Rectangle 12"/>
          <p:cNvSpPr>
            <a:spLocks noChangeArrowheads="1"/>
          </p:cNvSpPr>
          <p:nvPr/>
        </p:nvSpPr>
        <p:spPr bwMode="auto">
          <a:xfrm>
            <a:off x="228600" y="104775"/>
            <a:ext cx="8786813" cy="3324225"/>
          </a:xfrm>
          <a:prstGeom prst="rect">
            <a:avLst/>
          </a:prstGeom>
          <a:noFill/>
          <a:ln w="9525">
            <a:noFill/>
            <a:miter lim="800000"/>
            <a:headEnd/>
            <a:tailEnd/>
          </a:ln>
          <a:effectLst/>
        </p:spPr>
        <p:txBody>
          <a:bodyPr lIns="0" tIns="0" rIns="0" bIns="0">
            <a:spAutoFit/>
          </a:bodyPr>
          <a:lstStyle/>
          <a:p>
            <a:pPr algn="ctr">
              <a:defRPr/>
            </a:pPr>
            <a:r>
              <a:rPr lang="en-US" altLang="zh-TW" sz="4800" b="1" i="1" dirty="0">
                <a:solidFill>
                  <a:srgbClr val="C00000"/>
                </a:solidFill>
                <a:ea typeface="新細明體" charset="-120"/>
              </a:rPr>
              <a:t>Seminar </a:t>
            </a:r>
          </a:p>
          <a:p>
            <a:pPr algn="ctr">
              <a:defRPr/>
            </a:pPr>
            <a:r>
              <a:rPr lang="en-US" altLang="zh-TW" sz="4800" b="1" i="1" dirty="0">
                <a:solidFill>
                  <a:srgbClr val="C00000"/>
                </a:solidFill>
                <a:ea typeface="新細明體" charset="-120"/>
              </a:rPr>
              <a:t>on</a:t>
            </a:r>
          </a:p>
          <a:p>
            <a:pPr algn="ctr">
              <a:defRPr/>
            </a:pPr>
            <a:r>
              <a:rPr lang="en-US" altLang="zh-TW" sz="4800" b="1" i="1" dirty="0">
                <a:solidFill>
                  <a:srgbClr val="C00000"/>
                </a:solidFill>
                <a:ea typeface="新細明體" charset="-120"/>
              </a:rPr>
              <a:t>Chinese Intellectual </a:t>
            </a:r>
            <a:r>
              <a:rPr lang="en-US" altLang="zh-TW" sz="4800" b="1" i="1" dirty="0" smtClean="0">
                <a:solidFill>
                  <a:srgbClr val="C00000"/>
                </a:solidFill>
                <a:ea typeface="新細明體" charset="-120"/>
              </a:rPr>
              <a:t>History</a:t>
            </a:r>
            <a:r>
              <a:rPr lang="en-US" sz="4000" dirty="0" smtClean="0">
                <a:solidFill>
                  <a:srgbClr val="663300"/>
                </a:solidFill>
                <a:latin typeface="+mj-lt"/>
                <a:ea typeface="新細明體" charset="-120"/>
              </a:rPr>
              <a:t>   </a:t>
            </a:r>
            <a:endParaRPr lang="en-US" sz="4000" dirty="0">
              <a:solidFill>
                <a:srgbClr val="663300"/>
              </a:solidFill>
              <a:latin typeface="+mj-lt"/>
              <a:ea typeface="新細明體" charset="-120"/>
            </a:endParaRPr>
          </a:p>
          <a:p>
            <a:pPr algn="ctr">
              <a:defRPr/>
            </a:pPr>
            <a:r>
              <a:rPr lang="en-US" sz="4000" b="1" dirty="0">
                <a:solidFill>
                  <a:srgbClr val="663300"/>
                </a:solidFill>
                <a:latin typeface="+mj-lt"/>
                <a:ea typeface="新細明體" charset="-120"/>
              </a:rPr>
              <a:t>10. Buddhism (I): </a:t>
            </a:r>
            <a:r>
              <a:rPr lang="en-US" sz="4000" b="1" dirty="0" smtClean="0">
                <a:solidFill>
                  <a:srgbClr val="663300"/>
                </a:solidFill>
                <a:latin typeface="+mj-lt"/>
                <a:ea typeface="新細明體" charset="-120"/>
              </a:rPr>
              <a:t>Hua </a:t>
            </a:r>
            <a:r>
              <a:rPr lang="en-US" sz="4000" b="1" dirty="0">
                <a:solidFill>
                  <a:srgbClr val="663300"/>
                </a:solidFill>
                <a:latin typeface="+mj-lt"/>
                <a:ea typeface="新細明體" charset="-120"/>
              </a:rPr>
              <a:t>Yan</a:t>
            </a:r>
            <a:endParaRPr lang="zh-TW" altLang="en-US" sz="3600" b="1" i="1" dirty="0">
              <a:solidFill>
                <a:srgbClr val="C00000"/>
              </a:solidFill>
              <a:latin typeface="+mj-lt"/>
              <a:ea typeface="新細明體" charset="-120"/>
            </a:endParaRPr>
          </a:p>
          <a:p>
            <a:pPr>
              <a:defRPr/>
            </a:pPr>
            <a:r>
              <a:rPr lang="en-US" sz="3200" dirty="0">
                <a:solidFill>
                  <a:srgbClr val="663300"/>
                </a:solidFill>
                <a:latin typeface="+mj-lt"/>
                <a:ea typeface="新細明體" charset="-120"/>
              </a:rPr>
              <a:t>  </a:t>
            </a:r>
            <a:endParaRPr lang="zh-TW" altLang="en-US" sz="4400" dirty="0">
              <a:solidFill>
                <a:srgbClr val="663300"/>
              </a:solidFill>
              <a:latin typeface="+mj-lt"/>
              <a:ea typeface="新細明體" charset="-120"/>
            </a:endParaRPr>
          </a:p>
        </p:txBody>
      </p:sp>
      <p:pic>
        <p:nvPicPr>
          <p:cNvPr id="6" name="相思樹喜迎菩薩冉冉來度母贊.mp3">
            <a:hlinkClick r:id="" action="ppaction://media"/>
          </p:cNvPr>
          <p:cNvPicPr>
            <a:picLocks noRot="1" noChangeAspect="1"/>
          </p:cNvPicPr>
          <p:nvPr>
            <a:audioFile r:link="rId1"/>
          </p:nvPr>
        </p:nvPicPr>
        <p:blipFill>
          <a:blip r:embed="rId5" cstate="print"/>
          <a:stretch>
            <a:fillRect/>
          </a:stretch>
        </p:blipFill>
        <p:spPr>
          <a:xfrm>
            <a:off x="8244408" y="260648"/>
            <a:ext cx="440432" cy="4404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943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0"/>
            <a:ext cx="9144000" cy="5929313"/>
          </a:xfrm>
          <a:prstGeom prst="rect">
            <a:avLst/>
          </a:prstGeom>
          <a:noFill/>
          <a:ln w="9525">
            <a:noFill/>
            <a:miter lim="800000"/>
            <a:headEnd/>
            <a:tailEnd/>
          </a:ln>
          <a:effectLst/>
        </p:spPr>
        <p:txBody>
          <a:bodyPr anchor="ctr"/>
          <a:lstStyle/>
          <a:p>
            <a:pPr>
              <a:defRPr/>
            </a:pPr>
            <a:r>
              <a:rPr lang="en-US" sz="3200" dirty="0">
                <a:latin typeface="+mj-lt"/>
                <a:ea typeface="+mj-ea"/>
              </a:rPr>
              <a:t>    </a:t>
            </a:r>
            <a:r>
              <a:rPr lang="en-US" sz="3200" b="1" dirty="0">
                <a:latin typeface="+mj-lt"/>
                <a:ea typeface="新細明體" charset="-120"/>
              </a:rPr>
              <a:t>1:2. </a:t>
            </a:r>
            <a:r>
              <a:rPr lang="en-US" sz="3200" b="1" dirty="0" err="1">
                <a:latin typeface="+mj-lt"/>
                <a:ea typeface="新細明體" charset="-120"/>
              </a:rPr>
              <a:t>Cosmopolitianism</a:t>
            </a:r>
            <a:r>
              <a:rPr lang="en-US" sz="3200" b="1" dirty="0">
                <a:latin typeface="+mj-lt"/>
                <a:ea typeface="新細明體" charset="-120"/>
              </a:rPr>
              <a:t>:</a:t>
            </a:r>
          </a:p>
          <a:p>
            <a:pPr>
              <a:defRPr/>
            </a:pPr>
            <a:endParaRPr lang="zh-TW" altLang="en-US" sz="3200" b="1" dirty="0">
              <a:latin typeface="+mj-lt"/>
              <a:ea typeface="新細明體" charset="-120"/>
            </a:endParaRPr>
          </a:p>
          <a:p>
            <a:pPr>
              <a:defRPr/>
            </a:pPr>
            <a:r>
              <a:rPr lang="en-US" sz="3200" b="1" dirty="0">
                <a:latin typeface="+mj-lt"/>
                <a:ea typeface="新細明體" charset="-120"/>
              </a:rPr>
              <a:t>       1) </a:t>
            </a:r>
            <a:r>
              <a:rPr lang="en-US" sz="3200" b="1" dirty="0" err="1">
                <a:latin typeface="+mj-lt"/>
                <a:ea typeface="新細明體" charset="-120"/>
              </a:rPr>
              <a:t>Changan</a:t>
            </a:r>
            <a:endParaRPr lang="en-US" sz="3200" b="1" dirty="0">
              <a:latin typeface="+mj-lt"/>
              <a:ea typeface="新細明體" charset="-120"/>
            </a:endParaRPr>
          </a:p>
          <a:p>
            <a:pPr>
              <a:defRPr/>
            </a:pPr>
            <a:endParaRPr lang="zh-TW" altLang="en-US" sz="3200" b="1" dirty="0">
              <a:latin typeface="+mj-lt"/>
              <a:ea typeface="新細明體" charset="-120"/>
            </a:endParaRPr>
          </a:p>
          <a:p>
            <a:pPr>
              <a:defRPr/>
            </a:pPr>
            <a:r>
              <a:rPr lang="en-US" sz="3200" b="1" dirty="0">
                <a:latin typeface="+mj-lt"/>
                <a:ea typeface="新細明體" charset="-120"/>
              </a:rPr>
              <a:t>       2) Religions: Zoroastrianism, Nestorian </a:t>
            </a:r>
          </a:p>
          <a:p>
            <a:pPr>
              <a:defRPr/>
            </a:pPr>
            <a:r>
              <a:rPr lang="en-US" sz="3200" b="1" dirty="0">
                <a:latin typeface="+mj-lt"/>
                <a:ea typeface="新細明體" charset="-120"/>
              </a:rPr>
              <a:t>                                   Christianity, Judaism, Islam.</a:t>
            </a:r>
            <a:endParaRPr lang="zh-TW" altLang="en-US" sz="3200" b="1" dirty="0">
              <a:latin typeface="+mj-lt"/>
              <a:ea typeface="新細明體" charset="-120"/>
            </a:endParaRPr>
          </a:p>
          <a:p>
            <a:pPr>
              <a:defRPr/>
            </a:pPr>
            <a:endParaRPr lang="zh-TW" altLang="en-US" sz="3600" dirty="0">
              <a:latin typeface="+mj-lt"/>
              <a:ea typeface="新細明體" charset="-120"/>
            </a:endParaRPr>
          </a:p>
          <a:p>
            <a:pPr>
              <a:defRPr/>
            </a:pPr>
            <a:r>
              <a:rPr lang="en-US" sz="3600" dirty="0">
                <a:latin typeface="+mj-lt"/>
                <a:ea typeface="新細明體" charset="-120"/>
              </a:rPr>
              <a:t> </a:t>
            </a:r>
            <a:endParaRPr lang="zh-TW" altLang="en-US" sz="3600" dirty="0">
              <a:latin typeface="+mj-lt"/>
              <a:ea typeface="新細明體"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sers\eastasia\Desktop\圖片集\書籍\泉州伊斯蘭教清境寺.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1071563"/>
            <a:ext cx="80010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571500" y="4929188"/>
            <a:ext cx="4500563" cy="430212"/>
          </a:xfrm>
          <a:prstGeom prst="rect">
            <a:avLst/>
          </a:prstGeom>
          <a:noFill/>
        </p:spPr>
        <p:txBody>
          <a:bodyPr>
            <a:spAutoFit/>
          </a:bodyPr>
          <a:lstStyle/>
          <a:p>
            <a:pPr>
              <a:defRPr/>
            </a:pPr>
            <a:r>
              <a:rPr lang="en-US" altLang="zh-TW" sz="2200" b="1" dirty="0" err="1">
                <a:latin typeface="+mj-lt"/>
              </a:rPr>
              <a:t>Qingjing</a:t>
            </a:r>
            <a:r>
              <a:rPr lang="en-US" altLang="zh-TW" sz="2200" b="1" dirty="0">
                <a:latin typeface="+mj-lt"/>
              </a:rPr>
              <a:t> Mosque of </a:t>
            </a:r>
            <a:r>
              <a:rPr lang="en-US" altLang="zh-TW" sz="2200" b="1" dirty="0" err="1">
                <a:latin typeface="+mj-lt"/>
              </a:rPr>
              <a:t>Quanzhou</a:t>
            </a:r>
            <a:endParaRPr lang="zh-TW" altLang="en-US" sz="2200" b="1"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642938" y="2786063"/>
            <a:ext cx="4500562" cy="430212"/>
          </a:xfrm>
          <a:prstGeom prst="rect">
            <a:avLst/>
          </a:prstGeom>
          <a:noFill/>
        </p:spPr>
        <p:txBody>
          <a:bodyPr>
            <a:spAutoFit/>
          </a:bodyPr>
          <a:lstStyle/>
          <a:p>
            <a:pPr>
              <a:defRPr/>
            </a:pPr>
            <a:r>
              <a:rPr lang="en-US" altLang="zh-TW" sz="2200" b="1" dirty="0">
                <a:latin typeface="+mj-lt"/>
              </a:rPr>
              <a:t>Relics of </a:t>
            </a:r>
            <a:r>
              <a:rPr lang="en-US" altLang="zh-TW" sz="2200" b="1" dirty="0" err="1">
                <a:latin typeface="+mj-lt"/>
              </a:rPr>
              <a:t>Nesorian</a:t>
            </a:r>
            <a:r>
              <a:rPr lang="en-US" altLang="zh-TW" sz="2200" b="1" dirty="0">
                <a:latin typeface="+mj-lt"/>
              </a:rPr>
              <a:t> Churches</a:t>
            </a:r>
            <a:endParaRPr lang="zh-TW" altLang="en-US" sz="2200" b="1" dirty="0">
              <a:latin typeface="+mj-lt"/>
            </a:endParaRPr>
          </a:p>
        </p:txBody>
      </p:sp>
      <p:pic>
        <p:nvPicPr>
          <p:cNvPr id="13315" name="Picture 2" descr="C:\Users\eastasia\Desktop\圖片集\書籍\重返光明之城\景教殘碑.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63" y="357188"/>
            <a:ext cx="77819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descr="C:\Users\eastasia\Desktop\圖片集\書籍\重返光明之城\摩尼光佛.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0" y="2681288"/>
            <a:ext cx="3976688"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1763713" y="6143625"/>
            <a:ext cx="3165475" cy="430213"/>
          </a:xfrm>
          <a:prstGeom prst="rect">
            <a:avLst/>
          </a:prstGeom>
          <a:noFill/>
        </p:spPr>
        <p:txBody>
          <a:bodyPr>
            <a:spAutoFit/>
          </a:bodyPr>
          <a:lstStyle/>
          <a:p>
            <a:pPr>
              <a:defRPr/>
            </a:pPr>
            <a:r>
              <a:rPr lang="en-US" altLang="zh-TW" sz="2200" b="1" dirty="0">
                <a:latin typeface="+mj-lt"/>
              </a:rPr>
              <a:t>Buddha of Manichaeism</a:t>
            </a:r>
            <a:endParaRPr lang="zh-TW" altLang="en-US" sz="2200" b="1"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0"/>
            <a:ext cx="9144000" cy="6572250"/>
          </a:xfrm>
          <a:prstGeom prst="rect">
            <a:avLst/>
          </a:prstGeom>
          <a:noFill/>
          <a:ln w="9525">
            <a:noFill/>
            <a:miter lim="800000"/>
            <a:headEnd/>
            <a:tailEnd/>
          </a:ln>
          <a:effectLst/>
        </p:spPr>
        <p:txBody>
          <a:bodyPr anchor="ctr"/>
          <a:lstStyle/>
          <a:p>
            <a:pPr>
              <a:defRPr/>
            </a:pPr>
            <a:r>
              <a:rPr lang="en-US" sz="3600" b="1" dirty="0">
                <a:latin typeface="+mj-lt"/>
                <a:ea typeface="新細明體" charset="-120"/>
              </a:rPr>
              <a:t>2. The Philosophy of Buddhism</a:t>
            </a:r>
            <a:endParaRPr lang="zh-TW" altLang="en-US" sz="3600" b="1" dirty="0">
              <a:latin typeface="+mj-lt"/>
              <a:ea typeface="新細明體" charset="-120"/>
            </a:endParaRPr>
          </a:p>
          <a:p>
            <a:pPr>
              <a:defRPr/>
            </a:pPr>
            <a:endParaRPr lang="en-US" sz="3200" b="1" dirty="0">
              <a:latin typeface="+mj-lt"/>
              <a:ea typeface="新細明體" charset="-120"/>
            </a:endParaRPr>
          </a:p>
          <a:p>
            <a:pPr>
              <a:defRPr/>
            </a:pPr>
            <a:r>
              <a:rPr lang="en-US" sz="3200" b="1" dirty="0">
                <a:latin typeface="+mj-lt"/>
                <a:ea typeface="新細明體" charset="-120"/>
              </a:rPr>
              <a:t>   2:1 Salient Features of Buddhism:</a:t>
            </a:r>
            <a:endParaRPr lang="zh-TW" altLang="en-US" sz="3200" b="1" dirty="0">
              <a:latin typeface="+mj-lt"/>
              <a:ea typeface="新細明體" charset="-120"/>
            </a:endParaRPr>
          </a:p>
          <a:p>
            <a:pPr>
              <a:spcBef>
                <a:spcPts val="1200"/>
              </a:spcBef>
              <a:spcAft>
                <a:spcPts val="1200"/>
              </a:spcAft>
              <a:defRPr/>
            </a:pPr>
            <a:r>
              <a:rPr lang="en-US" sz="3200" b="1" dirty="0">
                <a:latin typeface="+mj-lt"/>
                <a:ea typeface="新細明體" charset="-120"/>
              </a:rPr>
              <a:t>      Founder: Buddha</a:t>
            </a:r>
            <a:endParaRPr lang="zh-TW" altLang="en-US" sz="3200" b="1" dirty="0">
              <a:latin typeface="+mj-lt"/>
              <a:ea typeface="新細明體" charset="-120"/>
            </a:endParaRPr>
          </a:p>
          <a:p>
            <a:pPr>
              <a:spcBef>
                <a:spcPts val="1200"/>
              </a:spcBef>
              <a:spcAft>
                <a:spcPts val="1200"/>
              </a:spcAft>
              <a:defRPr/>
            </a:pPr>
            <a:r>
              <a:rPr lang="en-US" sz="3200" b="1" dirty="0">
                <a:latin typeface="+mj-lt"/>
                <a:ea typeface="新細明體" charset="-120"/>
              </a:rPr>
              <a:t>      </a:t>
            </a:r>
            <a:r>
              <a:rPr lang="en-US" sz="3200" b="1" dirty="0" err="1">
                <a:latin typeface="+mj-lt"/>
                <a:ea typeface="新細明體" charset="-120"/>
              </a:rPr>
              <a:t>Sākyamuni</a:t>
            </a:r>
            <a:r>
              <a:rPr lang="en-US" sz="3200" b="1" dirty="0">
                <a:latin typeface="+mj-lt"/>
                <a:ea typeface="新細明體" charset="-120"/>
              </a:rPr>
              <a:t> </a:t>
            </a:r>
            <a:r>
              <a:rPr lang="en-US" sz="2800" b="1" dirty="0">
                <a:latin typeface="+mj-lt"/>
                <a:ea typeface="新細明體" charset="-120"/>
              </a:rPr>
              <a:t>(Siddhartha Gautama, 566? – 486? B.C.)</a:t>
            </a:r>
            <a:endParaRPr lang="zh-TW" altLang="en-US" sz="2800" b="1" dirty="0">
              <a:latin typeface="+mj-lt"/>
              <a:ea typeface="新細明體" charset="-120"/>
            </a:endParaRPr>
          </a:p>
          <a:p>
            <a:pPr>
              <a:spcAft>
                <a:spcPts val="0"/>
              </a:spcAft>
              <a:defRPr/>
            </a:pPr>
            <a:endParaRPr lang="en-US" sz="3600" dirty="0">
              <a:latin typeface="+mj-lt"/>
              <a:ea typeface="新細明體" charset="-120"/>
            </a:endParaRPr>
          </a:p>
          <a:p>
            <a:pPr>
              <a:spcAft>
                <a:spcPts val="1800"/>
              </a:spcAft>
              <a:defRPr/>
            </a:pPr>
            <a:endParaRPr lang="zh-TW" altLang="en-US" sz="2800" dirty="0">
              <a:latin typeface="+mj-lt"/>
              <a:ea typeface="SimSun"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43438" y="5715000"/>
            <a:ext cx="4500562" cy="708025"/>
          </a:xfrm>
          <a:prstGeom prst="rect">
            <a:avLst/>
          </a:prstGeom>
          <a:noFill/>
        </p:spPr>
        <p:txBody>
          <a:bodyPr>
            <a:spAutoFit/>
          </a:bodyPr>
          <a:lstStyle/>
          <a:p>
            <a:pPr>
              <a:defRPr/>
            </a:pPr>
            <a:r>
              <a:rPr lang="en-US" altLang="zh-TW" sz="2000" dirty="0" err="1">
                <a:latin typeface="+mj-lt"/>
              </a:rPr>
              <a:t>Kaiyuan</a:t>
            </a:r>
            <a:r>
              <a:rPr lang="en-US" altLang="zh-TW" sz="2000" dirty="0">
                <a:latin typeface="+mj-lt"/>
              </a:rPr>
              <a:t> Temple and its Great Hall’s ornament</a:t>
            </a:r>
            <a:endParaRPr lang="zh-TW" altLang="en-US" sz="2000" dirty="0">
              <a:latin typeface="+mj-lt"/>
            </a:endParaRPr>
          </a:p>
        </p:txBody>
      </p:sp>
      <p:pic>
        <p:nvPicPr>
          <p:cNvPr id="15363" name="Picture 2" descr="C:\Users\eastasia\Desktop\圖片集\書籍\重返光明之城\開元寺.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9300" y="214313"/>
            <a:ext cx="4370388"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C:\Users\eastasia\Desktop\圖片集\書籍\重返光明之城\開元寺大雄寶殿.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3" y="3087688"/>
            <a:ext cx="428625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eastasia\Desktop\圖片集\書籍\封面\The World's Religions.jpg"/>
          <p:cNvPicPr>
            <a:picLocks noChangeAspect="1" noChangeArrowheads="1"/>
          </p:cNvPicPr>
          <p:nvPr/>
        </p:nvPicPr>
        <p:blipFill>
          <a:blip r:embed="rId3" cstate="print">
            <a:lum bright="20000" contrast="6000"/>
            <a:extLst>
              <a:ext uri="{28A0092B-C50C-407E-A947-70E740481C1C}">
                <a14:useLocalDpi xmlns:a14="http://schemas.microsoft.com/office/drawing/2010/main" val="0"/>
              </a:ext>
            </a:extLst>
          </a:blip>
          <a:srcRect/>
          <a:stretch>
            <a:fillRect/>
          </a:stretch>
        </p:blipFill>
        <p:spPr bwMode="auto">
          <a:xfrm>
            <a:off x="5632450" y="1385888"/>
            <a:ext cx="351155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180975" y="404813"/>
            <a:ext cx="9324975" cy="6859587"/>
          </a:xfrm>
          <a:prstGeom prst="rect">
            <a:avLst/>
          </a:prstGeom>
          <a:noFill/>
          <a:ln w="9525">
            <a:noFill/>
            <a:miter lim="800000"/>
            <a:headEnd/>
            <a:tailEnd/>
          </a:ln>
          <a:effectLst/>
        </p:spPr>
        <p:txBody>
          <a:bodyPr anchor="ctr"/>
          <a:lstStyle/>
          <a:p>
            <a:pPr>
              <a:defRPr/>
            </a:pPr>
            <a:r>
              <a:rPr lang="zh-TW" altLang="en-US" sz="3200" b="1" dirty="0">
                <a:latin typeface="+mj-lt"/>
                <a:ea typeface="+mj-ea"/>
              </a:rPr>
              <a:t>   </a:t>
            </a:r>
            <a:r>
              <a:rPr lang="en-US" sz="3200" b="1" dirty="0">
                <a:latin typeface="+mj-lt"/>
                <a:ea typeface="新細明體" charset="-120"/>
              </a:rPr>
              <a:t>1) Six striking facts about the religion Buddha </a:t>
            </a:r>
          </a:p>
          <a:p>
            <a:pPr>
              <a:defRPr/>
            </a:pPr>
            <a:r>
              <a:rPr lang="en-US" sz="3200" b="1" dirty="0">
                <a:latin typeface="+mj-lt"/>
                <a:ea typeface="新細明體" charset="-120"/>
              </a:rPr>
              <a:t>       preached:</a:t>
            </a:r>
            <a:endParaRPr lang="zh-TW" altLang="en-US" sz="3200" b="1" dirty="0">
              <a:latin typeface="+mj-lt"/>
              <a:ea typeface="新細明體" charset="-120"/>
            </a:endParaRPr>
          </a:p>
          <a:p>
            <a:pPr>
              <a:spcBef>
                <a:spcPts val="1200"/>
              </a:spcBef>
              <a:defRPr/>
            </a:pPr>
            <a:r>
              <a:rPr lang="en-US" sz="3200" b="1" dirty="0">
                <a:latin typeface="+mj-lt"/>
                <a:ea typeface="新細明體" charset="-120"/>
              </a:rPr>
              <a:t>        a. devoid of authority</a:t>
            </a:r>
            <a:endParaRPr lang="zh-TW" altLang="en-US" sz="3200" b="1" dirty="0">
              <a:latin typeface="+mj-lt"/>
              <a:ea typeface="新細明體" charset="-120"/>
            </a:endParaRPr>
          </a:p>
          <a:p>
            <a:pPr>
              <a:spcBef>
                <a:spcPts val="1200"/>
              </a:spcBef>
              <a:defRPr/>
            </a:pPr>
            <a:r>
              <a:rPr lang="en-US" sz="3200" b="1" dirty="0">
                <a:latin typeface="+mj-lt"/>
                <a:ea typeface="新細明體" charset="-120"/>
              </a:rPr>
              <a:t>        b. devoid of ritual</a:t>
            </a:r>
            <a:endParaRPr lang="zh-TW" altLang="en-US" sz="3200" b="1" dirty="0">
              <a:latin typeface="+mj-lt"/>
              <a:ea typeface="新細明體" charset="-120"/>
            </a:endParaRPr>
          </a:p>
          <a:p>
            <a:pPr>
              <a:spcBef>
                <a:spcPts val="1200"/>
              </a:spcBef>
              <a:defRPr/>
            </a:pPr>
            <a:r>
              <a:rPr lang="en-US" sz="3200" b="1" dirty="0">
                <a:latin typeface="+mj-lt"/>
                <a:ea typeface="新細明體" charset="-120"/>
              </a:rPr>
              <a:t>        c. skirting speculation</a:t>
            </a:r>
            <a:endParaRPr lang="zh-TW" altLang="en-US" sz="3200" b="1" dirty="0">
              <a:latin typeface="+mj-lt"/>
              <a:ea typeface="新細明體" charset="-120"/>
            </a:endParaRPr>
          </a:p>
          <a:p>
            <a:pPr>
              <a:spcBef>
                <a:spcPts val="1200"/>
              </a:spcBef>
              <a:defRPr/>
            </a:pPr>
            <a:r>
              <a:rPr lang="en-US" sz="3200" b="1" dirty="0">
                <a:latin typeface="+mj-lt"/>
                <a:ea typeface="新細明體" charset="-120"/>
              </a:rPr>
              <a:t>        d. devoid of tradition</a:t>
            </a:r>
            <a:endParaRPr lang="zh-TW" altLang="en-US" sz="3200" b="1" dirty="0">
              <a:latin typeface="+mj-lt"/>
              <a:ea typeface="新細明體" charset="-120"/>
            </a:endParaRPr>
          </a:p>
          <a:p>
            <a:pPr>
              <a:spcBef>
                <a:spcPts val="1200"/>
              </a:spcBef>
              <a:defRPr/>
            </a:pPr>
            <a:r>
              <a:rPr lang="en-US" sz="3200" b="1" dirty="0">
                <a:latin typeface="+mj-lt"/>
                <a:ea typeface="新細明體" charset="-120"/>
              </a:rPr>
              <a:t>        e. requiring intense self-effort</a:t>
            </a:r>
            <a:endParaRPr lang="zh-TW" altLang="en-US" sz="3200" b="1" dirty="0">
              <a:latin typeface="+mj-lt"/>
              <a:ea typeface="新細明體" charset="-120"/>
            </a:endParaRPr>
          </a:p>
          <a:p>
            <a:pPr>
              <a:spcBef>
                <a:spcPts val="1200"/>
              </a:spcBef>
              <a:defRPr/>
            </a:pPr>
            <a:r>
              <a:rPr lang="en-US" sz="3200" b="1">
                <a:latin typeface="+mj-lt"/>
                <a:ea typeface="新細明體" charset="-120"/>
              </a:rPr>
              <a:t>        </a:t>
            </a:r>
            <a:r>
              <a:rPr lang="en-US" sz="3200" b="1" dirty="0">
                <a:latin typeface="+mj-lt"/>
                <a:ea typeface="新細明體" charset="-120"/>
              </a:rPr>
              <a:t>f. devoid of the supernatural</a:t>
            </a:r>
            <a:endParaRPr lang="zh-TW" altLang="en-US" sz="3200" b="1" dirty="0">
              <a:latin typeface="+mj-lt"/>
              <a:ea typeface="新細明體" charset="-120"/>
            </a:endParaRPr>
          </a:p>
          <a:p>
            <a:pPr>
              <a:spcAft>
                <a:spcPts val="0"/>
              </a:spcAft>
              <a:defRPr/>
            </a:pPr>
            <a:endParaRPr lang="en-US" sz="3600" dirty="0">
              <a:latin typeface="+mj-lt"/>
              <a:ea typeface="新細明體" charset="-120"/>
            </a:endParaRPr>
          </a:p>
          <a:p>
            <a:pPr>
              <a:spcAft>
                <a:spcPts val="1800"/>
              </a:spcAft>
              <a:defRPr/>
            </a:pPr>
            <a:endParaRPr lang="zh-TW" altLang="en-US" sz="2800" dirty="0">
              <a:latin typeface="+mj-lt"/>
              <a:ea typeface="SimSun"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1428750"/>
            <a:ext cx="9144000" cy="5143500"/>
          </a:xfrm>
          <a:prstGeom prst="rect">
            <a:avLst/>
          </a:prstGeom>
          <a:noFill/>
          <a:ln w="9525">
            <a:noFill/>
            <a:miter lim="800000"/>
            <a:headEnd/>
            <a:tailEnd/>
          </a:ln>
          <a:effectLst/>
        </p:spPr>
        <p:txBody>
          <a:bodyPr anchor="ctr"/>
          <a:lstStyle/>
          <a:p>
            <a:pPr marL="1082675" indent="-1082675">
              <a:defRPr/>
            </a:pPr>
            <a:r>
              <a:rPr lang="zh-TW" altLang="en-US" sz="3200" b="1" dirty="0">
                <a:latin typeface="+mj-lt"/>
                <a:ea typeface="新細明體" charset="-120"/>
              </a:rPr>
              <a:t>       </a:t>
            </a:r>
            <a:r>
              <a:rPr lang="en-US" sz="3200" b="1" dirty="0">
                <a:latin typeface="+mj-lt"/>
                <a:ea typeface="新細明體" charset="-120"/>
              </a:rPr>
              <a:t>2) Original Buddhism can be characterized in the  following terms:</a:t>
            </a:r>
            <a:endParaRPr lang="zh-TW" altLang="en-US" sz="3200" b="1" dirty="0">
              <a:latin typeface="+mj-lt"/>
              <a:ea typeface="新細明體" charset="-120"/>
            </a:endParaRPr>
          </a:p>
          <a:p>
            <a:pPr>
              <a:spcBef>
                <a:spcPts val="1200"/>
              </a:spcBef>
              <a:defRPr/>
            </a:pPr>
            <a:r>
              <a:rPr lang="en-US" sz="3200" b="1" dirty="0">
                <a:latin typeface="+mj-lt"/>
                <a:ea typeface="新細明體" charset="-120"/>
              </a:rPr>
              <a:t>             a. It was empirical.</a:t>
            </a:r>
            <a:endParaRPr lang="zh-TW" altLang="en-US" sz="3200" b="1" dirty="0">
              <a:latin typeface="+mj-lt"/>
              <a:ea typeface="新細明體" charset="-120"/>
            </a:endParaRPr>
          </a:p>
          <a:p>
            <a:pPr>
              <a:spcBef>
                <a:spcPts val="1200"/>
              </a:spcBef>
              <a:defRPr/>
            </a:pPr>
            <a:r>
              <a:rPr lang="en-US" sz="3200" b="1" dirty="0">
                <a:latin typeface="+mj-lt"/>
                <a:ea typeface="新細明體" charset="-120"/>
              </a:rPr>
              <a:t>             b. It was scientific.</a:t>
            </a:r>
            <a:endParaRPr lang="zh-TW" altLang="en-US" sz="3200" b="1" dirty="0">
              <a:latin typeface="+mj-lt"/>
              <a:ea typeface="新細明體" charset="-120"/>
            </a:endParaRPr>
          </a:p>
          <a:p>
            <a:pPr>
              <a:spcBef>
                <a:spcPts val="1200"/>
              </a:spcBef>
              <a:defRPr/>
            </a:pPr>
            <a:r>
              <a:rPr lang="en-US" sz="3200" b="1" dirty="0">
                <a:latin typeface="+mj-lt"/>
                <a:ea typeface="新細明體" charset="-120"/>
              </a:rPr>
              <a:t>             c. It was pragmatic.</a:t>
            </a:r>
            <a:endParaRPr lang="zh-TW" altLang="en-US" sz="3200" b="1" dirty="0">
              <a:latin typeface="+mj-lt"/>
              <a:ea typeface="新細明體" charset="-120"/>
            </a:endParaRPr>
          </a:p>
          <a:p>
            <a:pPr>
              <a:spcBef>
                <a:spcPts val="1200"/>
              </a:spcBef>
              <a:defRPr/>
            </a:pPr>
            <a:r>
              <a:rPr lang="en-US" sz="3200" b="1" dirty="0">
                <a:latin typeface="+mj-lt"/>
                <a:ea typeface="新細明體" charset="-120"/>
              </a:rPr>
              <a:t>             d. It was therapeutic.</a:t>
            </a:r>
            <a:endParaRPr lang="zh-TW" altLang="en-US" sz="3200" b="1" dirty="0">
              <a:latin typeface="+mj-lt"/>
              <a:ea typeface="新細明體" charset="-120"/>
            </a:endParaRPr>
          </a:p>
          <a:p>
            <a:pPr>
              <a:spcBef>
                <a:spcPts val="1200"/>
              </a:spcBef>
              <a:defRPr/>
            </a:pPr>
            <a:r>
              <a:rPr lang="en-US" sz="3200" b="1" dirty="0">
                <a:latin typeface="+mj-lt"/>
                <a:ea typeface="新細明體" charset="-120"/>
              </a:rPr>
              <a:t>             e. It was psychological.</a:t>
            </a:r>
            <a:endParaRPr lang="zh-TW" altLang="en-US" sz="3200" b="1" dirty="0">
              <a:latin typeface="+mj-lt"/>
              <a:ea typeface="新細明體" charset="-120"/>
            </a:endParaRPr>
          </a:p>
          <a:p>
            <a:pPr>
              <a:spcBef>
                <a:spcPts val="1200"/>
              </a:spcBef>
              <a:defRPr/>
            </a:pPr>
            <a:r>
              <a:rPr lang="en-US" sz="3200" b="1" dirty="0">
                <a:latin typeface="+mj-lt"/>
                <a:ea typeface="新細明體" charset="-120"/>
              </a:rPr>
              <a:t>             f. It was egalitarian.</a:t>
            </a:r>
            <a:endParaRPr lang="zh-TW" altLang="en-US" sz="3200" b="1" dirty="0">
              <a:latin typeface="+mj-lt"/>
              <a:ea typeface="新細明體" charset="-120"/>
            </a:endParaRPr>
          </a:p>
          <a:p>
            <a:pPr>
              <a:spcBef>
                <a:spcPts val="1200"/>
              </a:spcBef>
              <a:defRPr/>
            </a:pPr>
            <a:r>
              <a:rPr lang="en-US" sz="3200" b="1" dirty="0">
                <a:latin typeface="+mj-lt"/>
                <a:ea typeface="新細明體" charset="-120"/>
              </a:rPr>
              <a:t>             g. It was directed to individual.</a:t>
            </a:r>
            <a:endParaRPr lang="zh-TW" altLang="en-US" sz="3200" b="1" dirty="0">
              <a:latin typeface="+mj-lt"/>
              <a:ea typeface="新細明體" charset="-120"/>
            </a:endParaRPr>
          </a:p>
          <a:p>
            <a:pPr>
              <a:spcBef>
                <a:spcPts val="1200"/>
              </a:spcBef>
              <a:defRPr/>
            </a:pPr>
            <a:r>
              <a:rPr lang="en-US" sz="3200" dirty="0">
                <a:latin typeface="+mj-lt"/>
                <a:ea typeface="+mj-ea"/>
              </a:rPr>
              <a:t>     </a:t>
            </a:r>
            <a:endParaRPr lang="zh-TW" altLang="en-US" sz="3200" dirty="0">
              <a:latin typeface="+mj-lt"/>
              <a:ea typeface="+mj-ea"/>
            </a:endParaRPr>
          </a:p>
          <a:p>
            <a:pPr>
              <a:spcAft>
                <a:spcPts val="0"/>
              </a:spcAft>
              <a:defRPr/>
            </a:pPr>
            <a:endParaRPr lang="en-US" sz="3600" dirty="0">
              <a:latin typeface="+mj-lt"/>
              <a:ea typeface="新細明體" charset="-120"/>
            </a:endParaRPr>
          </a:p>
          <a:p>
            <a:pPr>
              <a:spcAft>
                <a:spcPts val="1800"/>
              </a:spcAft>
              <a:defRPr/>
            </a:pPr>
            <a:endParaRPr lang="zh-TW" altLang="en-US" sz="2800" dirty="0">
              <a:latin typeface="+mj-lt"/>
              <a:ea typeface="SimSun"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243266" y="116633"/>
            <a:ext cx="8712969" cy="6336703"/>
          </a:xfrm>
          <a:prstGeom prst="rect">
            <a:avLst/>
          </a:prstGeom>
          <a:noFill/>
          <a:ln w="9525">
            <a:noFill/>
            <a:miter lim="800000"/>
            <a:headEnd/>
            <a:tailEnd/>
          </a:ln>
          <a:effectLst/>
        </p:spPr>
        <p:txBody>
          <a:bodyPr anchor="ctr"/>
          <a:lstStyle/>
          <a:p>
            <a:pPr>
              <a:defRPr/>
            </a:pPr>
            <a:r>
              <a:rPr lang="en-US" sz="3200" b="1" dirty="0">
                <a:latin typeface="+mj-lt"/>
                <a:ea typeface="+mj-ea"/>
              </a:rPr>
              <a:t> 2:2 Buddhist View of Life and the World:</a:t>
            </a:r>
            <a:endParaRPr lang="zh-TW" altLang="en-US" sz="3200" b="1" dirty="0">
              <a:latin typeface="+mj-lt"/>
              <a:ea typeface="+mj-ea"/>
            </a:endParaRPr>
          </a:p>
          <a:p>
            <a:pPr>
              <a:defRPr/>
            </a:pPr>
            <a:r>
              <a:rPr lang="en-US" sz="3200" b="1" i="1" dirty="0">
                <a:latin typeface="+mj-lt"/>
                <a:ea typeface="+mj-ea"/>
              </a:rPr>
              <a:t>          </a:t>
            </a:r>
            <a:r>
              <a:rPr lang="en-US" sz="3200" b="1" i="1" dirty="0">
                <a:solidFill>
                  <a:srgbClr val="CC3300"/>
                </a:solidFill>
                <a:latin typeface="+mj-lt"/>
                <a:ea typeface="+mj-ea"/>
              </a:rPr>
              <a:t>Four Noble Truths:</a:t>
            </a:r>
            <a:endParaRPr lang="zh-TW" altLang="en-US" sz="3200" b="1" dirty="0">
              <a:solidFill>
                <a:srgbClr val="CC3300"/>
              </a:solidFill>
              <a:latin typeface="+mj-lt"/>
              <a:ea typeface="+mj-ea"/>
            </a:endParaRPr>
          </a:p>
          <a:p>
            <a:pPr>
              <a:spcBef>
                <a:spcPts val="1200"/>
              </a:spcBef>
              <a:spcAft>
                <a:spcPts val="1200"/>
              </a:spcAft>
              <a:defRPr/>
            </a:pPr>
            <a:r>
              <a:rPr lang="en-US" sz="3200" b="1" dirty="0" smtClean="0">
                <a:latin typeface="+mj-lt"/>
                <a:ea typeface="+mj-ea"/>
              </a:rPr>
              <a:t> </a:t>
            </a:r>
            <a:r>
              <a:rPr lang="en-US" sz="3200" b="1" dirty="0">
                <a:latin typeface="+mj-lt"/>
                <a:ea typeface="+mj-ea"/>
              </a:rPr>
              <a:t>1) the Truth of Suffering (</a:t>
            </a:r>
            <a:r>
              <a:rPr lang="en-US" sz="3200" b="1" dirty="0" err="1">
                <a:latin typeface="+mj-lt"/>
                <a:ea typeface="+mj-ea"/>
              </a:rPr>
              <a:t>Duhkha</a:t>
            </a:r>
            <a:r>
              <a:rPr lang="en-US" sz="3200" b="1" dirty="0">
                <a:latin typeface="+mj-lt"/>
                <a:ea typeface="+mj-ea"/>
              </a:rPr>
              <a:t>, </a:t>
            </a:r>
            <a:r>
              <a:rPr lang="zh-TW" altLang="en-US" sz="3200" b="1" dirty="0">
                <a:latin typeface="+mj-lt"/>
                <a:ea typeface="+mj-ea"/>
              </a:rPr>
              <a:t>苦</a:t>
            </a:r>
            <a:r>
              <a:rPr lang="en-US" sz="3200" b="1" dirty="0">
                <a:latin typeface="+mj-lt"/>
                <a:ea typeface="+mj-ea"/>
              </a:rPr>
              <a:t>)</a:t>
            </a:r>
            <a:endParaRPr lang="zh-TW" altLang="en-US" sz="3200" b="1" dirty="0">
              <a:latin typeface="+mj-lt"/>
              <a:ea typeface="+mj-ea"/>
            </a:endParaRPr>
          </a:p>
          <a:p>
            <a:pPr marL="971550" lvl="1" indent="-514350">
              <a:buFont typeface="+mj-lt"/>
              <a:buAutoNum type="alphaLcPeriod"/>
              <a:defRPr/>
            </a:pPr>
            <a:r>
              <a:rPr lang="en-US" sz="2800" b="1" dirty="0" smtClean="0">
                <a:latin typeface="+mj-lt"/>
                <a:ea typeface="+mj-ea"/>
              </a:rPr>
              <a:t>Samsara</a:t>
            </a:r>
            <a:r>
              <a:rPr lang="en-US" sz="2800" b="1" dirty="0">
                <a:latin typeface="+mj-lt"/>
                <a:ea typeface="+mj-ea"/>
              </a:rPr>
              <a:t>: the cycle of unenlightened existence in which one is endlessly propelled by negative emotions and karma from one state of rebirth to another. The root of samsara is ignorance</a:t>
            </a:r>
            <a:r>
              <a:rPr lang="en-US" sz="2800" b="1" dirty="0" smtClean="0">
                <a:latin typeface="+mj-lt"/>
                <a:ea typeface="+mj-ea"/>
              </a:rPr>
              <a:t>.</a:t>
            </a:r>
          </a:p>
          <a:p>
            <a:pPr lvl="1">
              <a:defRPr/>
            </a:pPr>
            <a:endParaRPr lang="en-US" sz="2800" b="1" dirty="0" smtClean="0">
              <a:latin typeface="+mj-lt"/>
              <a:ea typeface="+mj-ea"/>
            </a:endParaRPr>
          </a:p>
          <a:p>
            <a:pPr lvl="1">
              <a:defRPr/>
            </a:pPr>
            <a:r>
              <a:rPr lang="en-US" sz="2800" b="1" dirty="0" smtClean="0">
                <a:latin typeface="+mj-lt"/>
                <a:ea typeface="+mj-ea"/>
              </a:rPr>
              <a:t>“</a:t>
            </a:r>
            <a:r>
              <a:rPr lang="en-US" sz="2800" b="1" dirty="0">
                <a:latin typeface="+mj-lt"/>
                <a:ea typeface="+mj-ea"/>
              </a:rPr>
              <a:t>In the Buddhist approach, life and death are seen as one whole.” (</a:t>
            </a:r>
            <a:r>
              <a:rPr lang="en-US" sz="2800" b="1" dirty="0" err="1">
                <a:latin typeface="+mj-lt"/>
                <a:ea typeface="+mj-ea"/>
              </a:rPr>
              <a:t>Sogyal</a:t>
            </a:r>
            <a:r>
              <a:rPr lang="en-US" sz="2800" b="1" dirty="0">
                <a:latin typeface="+mj-lt"/>
                <a:ea typeface="+mj-ea"/>
              </a:rPr>
              <a:t> </a:t>
            </a:r>
            <a:r>
              <a:rPr lang="en-US" sz="2800" b="1" dirty="0" smtClean="0">
                <a:latin typeface="+mj-lt"/>
                <a:ea typeface="+mj-ea"/>
              </a:rPr>
              <a:t>Rinpoche , </a:t>
            </a:r>
            <a:r>
              <a:rPr lang="en-US" sz="2800" b="1" i="1" dirty="0">
                <a:latin typeface="+mj-lt"/>
                <a:ea typeface="+mj-ea"/>
              </a:rPr>
              <a:t>The Tibetan Book of Living and Dying</a:t>
            </a:r>
            <a:r>
              <a:rPr lang="en-US" sz="2800" b="1" dirty="0" smtClean="0">
                <a:latin typeface="+mj-lt"/>
                <a:ea typeface="+mj-ea"/>
              </a:rPr>
              <a:t>)        </a:t>
            </a:r>
            <a:endParaRPr lang="zh-TW" altLang="en-US" sz="2400" dirty="0">
              <a:latin typeface="+mj-lt"/>
              <a:ea typeface="SimSun"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32656"/>
            <a:ext cx="8291513" cy="1400696"/>
          </a:xfrm>
          <a:ln w="6350"/>
        </p:spPr>
        <p:txBody>
          <a:bodyPr>
            <a:scene3d>
              <a:camera prst="orthographicFront"/>
              <a:lightRig rig="threePt" dir="t"/>
            </a:scene3d>
            <a:sp3d>
              <a:bevelT w="0" h="0"/>
              <a:extrusionClr>
                <a:schemeClr val="bg1"/>
              </a:extrusionClr>
            </a:sp3d>
          </a:bodyPr>
          <a:lstStyle/>
          <a:p>
            <a:pPr>
              <a:defRPr/>
            </a:pPr>
            <a:r>
              <a:rPr lang="en-US" altLang="zh-TW" dirty="0" smtClean="0">
                <a:solidFill>
                  <a:schemeClr val="tx1"/>
                </a:solidFill>
                <a:effectLst>
                  <a:glow rad="127000">
                    <a:schemeClr val="accent1">
                      <a:alpha val="0"/>
                    </a:schemeClr>
                  </a:glow>
                  <a:reflection stA="0" endPos="65000" dist="50800" dir="5400000" sy="-100000" algn="bl" rotWithShape="0"/>
                </a:effectLst>
              </a:rPr>
              <a:t>2:2 Buddhist View of Life and the World:</a:t>
            </a:r>
            <a:r>
              <a:rPr lang="en-US" altLang="zh-TW" i="1" dirty="0" smtClean="0">
                <a:effectLst>
                  <a:glow rad="127000">
                    <a:schemeClr val="accent1">
                      <a:alpha val="0"/>
                    </a:schemeClr>
                  </a:glow>
                  <a:reflection stA="0" endPos="65000" dist="50800" dir="5400000" sy="-100000" algn="bl" rotWithShape="0"/>
                </a:effectLst>
              </a:rPr>
              <a:t> </a:t>
            </a:r>
            <a:r>
              <a:rPr lang="en-US" altLang="zh-TW" i="1" dirty="0" smtClean="0">
                <a:solidFill>
                  <a:srgbClr val="CC3300"/>
                </a:solidFill>
                <a:effectLst>
                  <a:glow rad="127000">
                    <a:schemeClr val="accent1">
                      <a:alpha val="0"/>
                    </a:schemeClr>
                  </a:glow>
                  <a:reflection stA="0" endPos="65000" dist="50800" dir="5400000" sy="-100000" algn="bl" rotWithShape="0"/>
                </a:effectLst>
              </a:rPr>
              <a:t>Four Noble Truths:</a:t>
            </a:r>
            <a:endParaRPr lang="zh-TW" altLang="en-US" dirty="0">
              <a:solidFill>
                <a:schemeClr val="tx1"/>
              </a:solidFill>
              <a:effectLst>
                <a:glow rad="127000">
                  <a:schemeClr val="accent1">
                    <a:alpha val="0"/>
                  </a:schemeClr>
                </a:glow>
                <a:reflection stA="0" endPos="65000" dist="50800" dir="5400000" sy="-100000" algn="bl" rotWithShape="0"/>
              </a:effectLst>
            </a:endParaRPr>
          </a:p>
        </p:txBody>
      </p:sp>
      <p:sp>
        <p:nvSpPr>
          <p:cNvPr id="3" name="內容版面配置區 2"/>
          <p:cNvSpPr>
            <a:spLocks noGrp="1"/>
          </p:cNvSpPr>
          <p:nvPr>
            <p:ph idx="1"/>
          </p:nvPr>
        </p:nvSpPr>
        <p:spPr>
          <a:xfrm>
            <a:off x="467544" y="1844824"/>
            <a:ext cx="8229600" cy="4525963"/>
          </a:xfrm>
        </p:spPr>
        <p:txBody>
          <a:bodyPr/>
          <a:lstStyle/>
          <a:p>
            <a:pPr marL="0" indent="0">
              <a:buNone/>
            </a:pPr>
            <a:r>
              <a:rPr lang="en-US" altLang="zh-TW" b="1" dirty="0" smtClean="0">
                <a:latin typeface="+mj-lt"/>
              </a:rPr>
              <a:t> </a:t>
            </a:r>
            <a:r>
              <a:rPr lang="en-US" altLang="zh-TW" sz="3600" b="1" dirty="0">
                <a:latin typeface="+mj-lt"/>
              </a:rPr>
              <a:t>1) the Truth of Suffering (</a:t>
            </a:r>
            <a:r>
              <a:rPr lang="en-US" altLang="zh-TW" sz="3600" b="1" dirty="0" err="1">
                <a:latin typeface="+mj-lt"/>
              </a:rPr>
              <a:t>Duhkha</a:t>
            </a:r>
            <a:r>
              <a:rPr lang="en-US" altLang="zh-TW" sz="3600" b="1" dirty="0">
                <a:latin typeface="+mj-lt"/>
              </a:rPr>
              <a:t>, </a:t>
            </a:r>
            <a:r>
              <a:rPr lang="zh-TW" altLang="en-US" sz="3600" b="1" dirty="0">
                <a:latin typeface="+mj-lt"/>
              </a:rPr>
              <a:t>苦</a:t>
            </a:r>
            <a:r>
              <a:rPr lang="en-US" altLang="zh-TW" sz="3600" b="1" dirty="0" smtClean="0">
                <a:latin typeface="+mj-lt"/>
              </a:rPr>
              <a:t>)</a:t>
            </a:r>
          </a:p>
          <a:p>
            <a:pPr marL="0" indent="0">
              <a:buNone/>
            </a:pPr>
            <a:endParaRPr lang="en-US" altLang="zh-TW" b="1" dirty="0">
              <a:latin typeface="+mj-lt"/>
            </a:endParaRPr>
          </a:p>
          <a:p>
            <a:pPr marL="0" indent="0">
              <a:buNone/>
            </a:pPr>
            <a:r>
              <a:rPr lang="en-US" altLang="zh-TW" sz="3600" b="1" dirty="0" smtClean="0">
                <a:latin typeface="+mj-lt"/>
              </a:rPr>
              <a:t>b. Intentionality of life</a:t>
            </a:r>
          </a:p>
          <a:p>
            <a:pPr marL="0" indent="0">
              <a:buNone/>
            </a:pPr>
            <a:r>
              <a:rPr lang="en-US" altLang="zh-TW" sz="3600" b="1" dirty="0" smtClean="0">
                <a:latin typeface="+mj-lt"/>
              </a:rPr>
              <a:t>      ∴ Happiness is the temporary relief </a:t>
            </a:r>
            <a:br>
              <a:rPr lang="en-US" altLang="zh-TW" sz="3600" b="1" dirty="0" smtClean="0">
                <a:latin typeface="+mj-lt"/>
              </a:rPr>
            </a:br>
            <a:r>
              <a:rPr lang="en-US" altLang="zh-TW" sz="3600" b="1" dirty="0" smtClean="0">
                <a:latin typeface="+mj-lt"/>
              </a:rPr>
              <a:t>           or  removal  of suffering.</a:t>
            </a:r>
          </a:p>
          <a:p>
            <a:pPr marL="0" indent="0">
              <a:buNone/>
            </a:pPr>
            <a:endParaRPr lang="en-US" altLang="zh-TW" dirty="0" smtClean="0">
              <a:latin typeface="+mj-lt"/>
            </a:endParaRPr>
          </a:p>
          <a:p>
            <a:pPr marL="0" indent="0">
              <a:buNone/>
            </a:pPr>
            <a:endParaRPr lang="zh-TW" altLang="en-US" dirty="0"/>
          </a:p>
        </p:txBody>
      </p:sp>
    </p:spTree>
    <p:extLst>
      <p:ext uri="{BB962C8B-B14F-4D97-AF65-F5344CB8AC3E}">
        <p14:creationId xmlns:p14="http://schemas.microsoft.com/office/powerpoint/2010/main" val="804075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113137" y="116633"/>
            <a:ext cx="8712968" cy="6480719"/>
          </a:xfrm>
          <a:prstGeom prst="rect">
            <a:avLst/>
          </a:prstGeom>
          <a:noFill/>
          <a:ln w="9525">
            <a:noFill/>
            <a:miter lim="800000"/>
            <a:headEnd/>
            <a:tailEnd/>
          </a:ln>
          <a:effectLst/>
        </p:spPr>
        <p:txBody>
          <a:bodyPr anchor="ctr"/>
          <a:lstStyle/>
          <a:p>
            <a:pPr>
              <a:defRPr/>
            </a:pPr>
            <a:r>
              <a:rPr lang="zh-TW" altLang="en-US" sz="3600" b="1" dirty="0">
                <a:latin typeface="+mj-lt"/>
                <a:ea typeface="+mj-ea"/>
              </a:rPr>
              <a:t> </a:t>
            </a:r>
            <a:r>
              <a:rPr lang="en-US" sz="3600" b="1" dirty="0" smtClean="0">
                <a:latin typeface="+mj-lt"/>
                <a:ea typeface="+mj-ea"/>
              </a:rPr>
              <a:t>1</a:t>
            </a:r>
            <a:r>
              <a:rPr lang="en-US" sz="3600" b="1" dirty="0">
                <a:latin typeface="+mj-lt"/>
                <a:ea typeface="+mj-ea"/>
              </a:rPr>
              <a:t>) the Truth of Suffering (</a:t>
            </a:r>
            <a:r>
              <a:rPr lang="en-US" sz="3600" b="1" dirty="0" err="1">
                <a:latin typeface="+mj-lt"/>
                <a:ea typeface="+mj-ea"/>
              </a:rPr>
              <a:t>Duhkha</a:t>
            </a:r>
            <a:r>
              <a:rPr lang="en-US" sz="3600" b="1" dirty="0">
                <a:latin typeface="+mj-lt"/>
                <a:ea typeface="+mj-ea"/>
              </a:rPr>
              <a:t>, 苦)  </a:t>
            </a:r>
            <a:endParaRPr lang="en-US" sz="3600" b="1" dirty="0" smtClean="0">
              <a:latin typeface="+mj-lt"/>
              <a:ea typeface="+mj-ea"/>
            </a:endParaRPr>
          </a:p>
          <a:p>
            <a:pPr>
              <a:defRPr/>
            </a:pPr>
            <a:r>
              <a:rPr lang="en-US" sz="3600" b="1" dirty="0" smtClean="0">
                <a:latin typeface="+mj-lt"/>
                <a:ea typeface="+mj-ea"/>
              </a:rPr>
              <a:t>     </a:t>
            </a:r>
          </a:p>
          <a:p>
            <a:pPr>
              <a:defRPr/>
            </a:pPr>
            <a:r>
              <a:rPr lang="zh-TW" altLang="en-US" sz="3200" b="1" dirty="0" smtClean="0">
                <a:latin typeface="+mj-lt"/>
                <a:ea typeface="+mj-ea"/>
              </a:rPr>
              <a:t>  </a:t>
            </a:r>
            <a:r>
              <a:rPr lang="en-US" sz="3200" b="1" dirty="0" smtClean="0">
                <a:latin typeface="+mj-lt"/>
                <a:ea typeface="+mj-ea"/>
              </a:rPr>
              <a:t>c</a:t>
            </a:r>
            <a:r>
              <a:rPr lang="en-US" sz="3200" b="1" dirty="0">
                <a:latin typeface="+mj-lt"/>
                <a:ea typeface="+mj-ea"/>
              </a:rPr>
              <a:t>. </a:t>
            </a:r>
            <a:r>
              <a:rPr lang="zh-TW" altLang="en-US" sz="3200" b="1" dirty="0" smtClean="0">
                <a:latin typeface="+mj-lt"/>
                <a:ea typeface="+mj-ea"/>
              </a:rPr>
              <a:t> </a:t>
            </a:r>
            <a:r>
              <a:rPr lang="en-US" sz="3200" b="1" dirty="0" smtClean="0">
                <a:latin typeface="+mj-lt"/>
                <a:ea typeface="+mj-ea"/>
              </a:rPr>
              <a:t>Six </a:t>
            </a:r>
            <a:r>
              <a:rPr lang="en-US" sz="3200" b="1" dirty="0">
                <a:latin typeface="+mj-lt"/>
                <a:ea typeface="+mj-ea"/>
              </a:rPr>
              <a:t>moments when life’s dislocation </a:t>
            </a:r>
          </a:p>
          <a:p>
            <a:pPr>
              <a:defRPr/>
            </a:pPr>
            <a:r>
              <a:rPr lang="en-US" sz="3200" b="1" dirty="0">
                <a:latin typeface="+mj-lt"/>
                <a:ea typeface="+mj-ea"/>
              </a:rPr>
              <a:t>     </a:t>
            </a:r>
            <a:r>
              <a:rPr lang="en-US" sz="3200" b="1" dirty="0" smtClean="0">
                <a:latin typeface="+mj-lt"/>
                <a:ea typeface="+mj-ea"/>
              </a:rPr>
              <a:t>becomes </a:t>
            </a:r>
            <a:r>
              <a:rPr lang="en-US" sz="3200" b="1" dirty="0" err="1" smtClean="0">
                <a:latin typeface="+mj-lt"/>
                <a:ea typeface="+mj-ea"/>
              </a:rPr>
              <a:t>apparen</a:t>
            </a:r>
            <a:endParaRPr lang="en-US" sz="3200" b="1" dirty="0" smtClean="0">
              <a:latin typeface="+mj-lt"/>
              <a:ea typeface="+mj-ea"/>
            </a:endParaRPr>
          </a:p>
          <a:p>
            <a:pPr>
              <a:defRPr/>
            </a:pPr>
            <a:endParaRPr lang="en-US" sz="3200" b="1" dirty="0" smtClean="0">
              <a:latin typeface="+mj-lt"/>
              <a:ea typeface="+mj-ea"/>
            </a:endParaRPr>
          </a:p>
          <a:p>
            <a:pPr marL="432000" indent="-514350">
              <a:buFont typeface="+mj-lt"/>
              <a:buAutoNum type="arabicPeriod"/>
              <a:defRPr/>
            </a:pPr>
            <a:r>
              <a:rPr lang="zh-TW" altLang="en-US" sz="3200" b="1" dirty="0">
                <a:latin typeface="+mj-lt"/>
                <a:ea typeface="+mj-ea"/>
              </a:rPr>
              <a:t> </a:t>
            </a:r>
            <a:r>
              <a:rPr lang="en-US" sz="3200" b="1" dirty="0" smtClean="0">
                <a:latin typeface="+mj-lt"/>
                <a:ea typeface="+mj-ea"/>
              </a:rPr>
              <a:t>The </a:t>
            </a:r>
            <a:r>
              <a:rPr lang="en-US" sz="3200" b="1" dirty="0">
                <a:latin typeface="+mj-lt"/>
                <a:ea typeface="+mj-ea"/>
              </a:rPr>
              <a:t>trauma of birth (</a:t>
            </a:r>
            <a:r>
              <a:rPr lang="zh-TW" altLang="en-US" sz="3200" b="1" dirty="0" smtClean="0">
                <a:latin typeface="+mj-lt"/>
                <a:ea typeface="+mj-ea"/>
              </a:rPr>
              <a:t>生</a:t>
            </a:r>
            <a:r>
              <a:rPr lang="en-US" sz="3200" b="1" dirty="0" smtClean="0">
                <a:latin typeface="+mj-lt"/>
                <a:ea typeface="+mj-ea"/>
              </a:rPr>
              <a:t>)</a:t>
            </a:r>
            <a:endParaRPr lang="en-US" sz="3200" b="1" dirty="0">
              <a:latin typeface="+mj-lt"/>
              <a:ea typeface="+mj-ea"/>
            </a:endParaRPr>
          </a:p>
          <a:p>
            <a:pPr marL="514350" indent="-514350">
              <a:buFont typeface="+mj-lt"/>
              <a:buAutoNum type="arabicPeriod"/>
              <a:defRPr/>
            </a:pPr>
            <a:r>
              <a:rPr lang="en-US" sz="3200" b="1" dirty="0" smtClean="0">
                <a:latin typeface="+mj-lt"/>
                <a:ea typeface="+mj-ea"/>
              </a:rPr>
              <a:t> The morbidity of decrepitude (</a:t>
            </a:r>
            <a:r>
              <a:rPr lang="zh-TW" altLang="en-US" sz="3200" b="1" dirty="0" smtClean="0">
                <a:latin typeface="+mj-lt"/>
                <a:ea typeface="+mj-ea"/>
              </a:rPr>
              <a:t>老</a:t>
            </a:r>
            <a:r>
              <a:rPr lang="en-US" sz="3200" b="1" dirty="0" smtClean="0">
                <a:latin typeface="+mj-lt"/>
                <a:ea typeface="+mj-ea"/>
              </a:rPr>
              <a:t>)</a:t>
            </a:r>
            <a:endParaRPr lang="en-US" sz="3200" b="1" dirty="0">
              <a:latin typeface="+mj-lt"/>
              <a:ea typeface="+mj-ea"/>
            </a:endParaRPr>
          </a:p>
          <a:p>
            <a:pPr marL="514350" indent="-514350">
              <a:buFont typeface="+mj-lt"/>
              <a:buAutoNum type="arabicPeriod"/>
              <a:defRPr/>
            </a:pPr>
            <a:r>
              <a:rPr lang="zh-TW" altLang="en-US" sz="3200" b="1" dirty="0">
                <a:latin typeface="+mj-lt"/>
                <a:ea typeface="+mj-ea"/>
              </a:rPr>
              <a:t> </a:t>
            </a:r>
            <a:r>
              <a:rPr lang="en-US" sz="3200" b="1" dirty="0" smtClean="0">
                <a:latin typeface="+mj-lt"/>
                <a:ea typeface="+mj-ea"/>
              </a:rPr>
              <a:t>The pathology of sickness (</a:t>
            </a:r>
            <a:r>
              <a:rPr lang="zh-TW" altLang="en-US" sz="3200" b="1" dirty="0" smtClean="0">
                <a:latin typeface="+mj-lt"/>
                <a:ea typeface="+mj-ea"/>
              </a:rPr>
              <a:t>病</a:t>
            </a:r>
            <a:r>
              <a:rPr lang="en-US" sz="3200" b="1" dirty="0" smtClean="0">
                <a:latin typeface="+mj-lt"/>
                <a:ea typeface="+mj-ea"/>
              </a:rPr>
              <a:t>)</a:t>
            </a:r>
            <a:endParaRPr lang="en-US" sz="3200" b="1" dirty="0">
              <a:latin typeface="+mj-lt"/>
              <a:ea typeface="+mj-ea"/>
            </a:endParaRPr>
          </a:p>
          <a:p>
            <a:pPr marL="514350" indent="-514350">
              <a:buFont typeface="+mj-lt"/>
              <a:buAutoNum type="arabicPeriod"/>
              <a:defRPr/>
            </a:pPr>
            <a:r>
              <a:rPr lang="zh-TW" altLang="en-US" sz="3200" b="1" dirty="0" smtClean="0">
                <a:latin typeface="+mj-lt"/>
                <a:ea typeface="+mj-ea"/>
              </a:rPr>
              <a:t> </a:t>
            </a:r>
            <a:r>
              <a:rPr lang="en-US" sz="3200" b="1" dirty="0" smtClean="0">
                <a:latin typeface="+mj-lt"/>
                <a:ea typeface="+mj-ea"/>
              </a:rPr>
              <a:t>The </a:t>
            </a:r>
            <a:r>
              <a:rPr lang="en-US" sz="3200" b="1" dirty="0">
                <a:latin typeface="+mj-lt"/>
                <a:ea typeface="+mj-ea"/>
              </a:rPr>
              <a:t>phobia of death </a:t>
            </a:r>
            <a:r>
              <a:rPr lang="en-US" sz="3200" b="1" dirty="0" smtClean="0">
                <a:latin typeface="+mj-lt"/>
                <a:ea typeface="+mj-ea"/>
              </a:rPr>
              <a:t>(</a:t>
            </a:r>
            <a:r>
              <a:rPr lang="zh-TW" altLang="en-US" sz="3200" b="1" dirty="0" smtClean="0">
                <a:latin typeface="+mj-lt"/>
                <a:ea typeface="+mj-ea"/>
              </a:rPr>
              <a:t>死</a:t>
            </a:r>
            <a:r>
              <a:rPr lang="en-US" sz="3200" b="1" dirty="0" smtClean="0">
                <a:latin typeface="+mj-lt"/>
                <a:ea typeface="+mj-ea"/>
              </a:rPr>
              <a:t>)</a:t>
            </a:r>
          </a:p>
          <a:p>
            <a:pPr marL="514350" indent="-514350">
              <a:buFont typeface="+mj-lt"/>
              <a:buAutoNum type="arabicPeriod"/>
              <a:defRPr/>
            </a:pPr>
            <a:r>
              <a:rPr lang="zh-TW" altLang="en-US" sz="3200" b="1" dirty="0" smtClean="0">
                <a:latin typeface="+mj-lt"/>
                <a:ea typeface="+mj-ea"/>
              </a:rPr>
              <a:t> </a:t>
            </a:r>
            <a:r>
              <a:rPr lang="en-US" sz="3200" b="1" dirty="0" smtClean="0">
                <a:latin typeface="+mj-lt"/>
                <a:ea typeface="+mj-ea"/>
              </a:rPr>
              <a:t>To be tied to what one dislikes (</a:t>
            </a:r>
            <a:r>
              <a:rPr lang="zh-TW" altLang="en-US" sz="3200" b="1" dirty="0" smtClean="0">
                <a:latin typeface="+mj-lt"/>
                <a:ea typeface="+mj-ea"/>
              </a:rPr>
              <a:t>怨憎會</a:t>
            </a:r>
            <a:r>
              <a:rPr lang="en-US" sz="3200" b="1" dirty="0" smtClean="0">
                <a:latin typeface="+mj-lt"/>
                <a:ea typeface="+mj-ea"/>
              </a:rPr>
              <a:t>)</a:t>
            </a:r>
          </a:p>
          <a:p>
            <a:pPr marL="514350" indent="-514350">
              <a:buFont typeface="+mj-lt"/>
              <a:buAutoNum type="arabicPeriod"/>
              <a:defRPr/>
            </a:pPr>
            <a:r>
              <a:rPr lang="zh-TW" altLang="en-US" sz="3200" b="1" dirty="0">
                <a:latin typeface="+mj-lt"/>
                <a:ea typeface="+mj-ea"/>
              </a:rPr>
              <a:t> </a:t>
            </a:r>
            <a:r>
              <a:rPr lang="en-US" sz="3200" b="1" dirty="0" smtClean="0">
                <a:latin typeface="+mj-lt"/>
                <a:ea typeface="+mj-ea"/>
              </a:rPr>
              <a:t>To be separated from what one loves (</a:t>
            </a:r>
            <a:r>
              <a:rPr lang="zh-TW" altLang="en-US" sz="3200" b="1" dirty="0" smtClean="0">
                <a:latin typeface="+mj-lt"/>
                <a:ea typeface="+mj-ea"/>
              </a:rPr>
              <a:t>愛別離</a:t>
            </a:r>
            <a:r>
              <a:rPr lang="en-US" sz="3200" b="1" dirty="0" smtClean="0">
                <a:latin typeface="+mj-lt"/>
                <a:ea typeface="+mj-ea"/>
              </a:rPr>
              <a:t>)</a:t>
            </a:r>
            <a:endParaRPr lang="en-US" sz="3600" dirty="0">
              <a:latin typeface="+mj-lt"/>
              <a:ea typeface="新細明體" charset="-120"/>
            </a:endParaRPr>
          </a:p>
          <a:p>
            <a:pPr>
              <a:spcAft>
                <a:spcPts val="1800"/>
              </a:spcAft>
              <a:defRPr/>
            </a:pPr>
            <a:endParaRPr lang="zh-TW" altLang="en-US" sz="2800" dirty="0">
              <a:latin typeface="+mj-lt"/>
              <a:ea typeface="SimSun"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type="body" idx="1"/>
          </p:nvPr>
        </p:nvSpPr>
        <p:spPr>
          <a:xfrm>
            <a:off x="457200" y="2274888"/>
            <a:ext cx="8229600" cy="2308225"/>
          </a:xfrm>
        </p:spPr>
        <p:txBody>
          <a:bodyPr lIns="0" tIns="0" rIns="0" bIns="0">
            <a:spAutoFit/>
          </a:bodyPr>
          <a:lstStyle/>
          <a:p>
            <a:pPr marL="0" indent="0" algn="ctr" eaLnBrk="1" hangingPunct="1">
              <a:spcBef>
                <a:spcPct val="50000"/>
              </a:spcBef>
              <a:buFontTx/>
              <a:buNone/>
              <a:defRPr/>
            </a:pPr>
            <a:r>
              <a:rPr lang="en-US" sz="6000" b="1" dirty="0" smtClean="0">
                <a:latin typeface="+mj-lt"/>
              </a:rPr>
              <a:t>I. </a:t>
            </a:r>
          </a:p>
          <a:p>
            <a:pPr marL="0" indent="0" algn="ctr" eaLnBrk="1" hangingPunct="1">
              <a:spcBef>
                <a:spcPct val="50000"/>
              </a:spcBef>
              <a:buFontTx/>
              <a:buNone/>
              <a:defRPr/>
            </a:pPr>
            <a:r>
              <a:rPr lang="en-US" sz="6000" b="1" dirty="0" smtClean="0">
                <a:latin typeface="+mj-lt"/>
              </a:rPr>
              <a:t>Lecture Notes:</a:t>
            </a:r>
            <a:endParaRPr lang="zh-TW" altLang="en-US" sz="6000" b="1" dirty="0" smtClean="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23528" y="476672"/>
            <a:ext cx="8208912" cy="5832648"/>
          </a:xfrm>
        </p:spPr>
        <p:txBody>
          <a:bodyPr/>
          <a:lstStyle/>
          <a:p>
            <a:pPr marL="0" indent="0" algn="ctr">
              <a:buNone/>
            </a:pPr>
            <a:r>
              <a:rPr lang="en-US" altLang="zh-TW" sz="3800" b="1" dirty="0">
                <a:latin typeface="+mj-lt"/>
              </a:rPr>
              <a:t>1) the Truth of Suffering (</a:t>
            </a:r>
            <a:r>
              <a:rPr lang="en-US" altLang="zh-TW" sz="3800" b="1" dirty="0" err="1">
                <a:latin typeface="+mj-lt"/>
              </a:rPr>
              <a:t>Duhkha</a:t>
            </a:r>
            <a:r>
              <a:rPr lang="en-US" altLang="zh-TW" sz="3800" b="1" dirty="0">
                <a:latin typeface="+mj-lt"/>
              </a:rPr>
              <a:t>, </a:t>
            </a:r>
            <a:r>
              <a:rPr lang="zh-TW" altLang="en-US" sz="3800" b="1" dirty="0">
                <a:latin typeface="+mj-lt"/>
              </a:rPr>
              <a:t>苦</a:t>
            </a:r>
            <a:r>
              <a:rPr lang="en-US" altLang="zh-TW" sz="3800" b="1" dirty="0">
                <a:latin typeface="+mj-lt"/>
              </a:rPr>
              <a:t>)</a:t>
            </a:r>
          </a:p>
          <a:p>
            <a:pPr marL="0" indent="0" algn="ctr">
              <a:buNone/>
            </a:pPr>
            <a:r>
              <a:rPr lang="en-US" altLang="zh-TW" sz="3600" b="1" dirty="0" smtClean="0">
                <a:latin typeface="+mj-lt"/>
              </a:rPr>
              <a:t>d). Three </a:t>
            </a:r>
            <a:r>
              <a:rPr lang="en-US" altLang="zh-TW" sz="3600" b="1" dirty="0">
                <a:latin typeface="+mj-lt"/>
              </a:rPr>
              <a:t>Realms of </a:t>
            </a:r>
            <a:r>
              <a:rPr lang="en-US" altLang="zh-TW" sz="3600" b="1" dirty="0" smtClean="0">
                <a:latin typeface="+mj-lt"/>
              </a:rPr>
              <a:t>Suffering:</a:t>
            </a:r>
          </a:p>
          <a:p>
            <a:pPr marL="0" indent="0" algn="ctr">
              <a:buNone/>
            </a:pPr>
            <a:r>
              <a:rPr lang="en-US" altLang="zh-TW" sz="4000" b="1" dirty="0" smtClean="0">
                <a:latin typeface="+mj-lt"/>
              </a:rPr>
              <a:t>  </a:t>
            </a:r>
            <a:br>
              <a:rPr lang="en-US" altLang="zh-TW" sz="4000" b="1" dirty="0" smtClean="0">
                <a:latin typeface="+mj-lt"/>
              </a:rPr>
            </a:br>
            <a:r>
              <a:rPr lang="en-US" altLang="zh-TW" sz="3600" b="1" dirty="0" smtClean="0">
                <a:latin typeface="+mj-lt"/>
              </a:rPr>
              <a:t>      consciousness</a:t>
            </a:r>
            <a:endParaRPr lang="en-US" altLang="zh-TW" sz="3600" b="1" dirty="0">
              <a:latin typeface="+mj-lt"/>
            </a:endParaRPr>
          </a:p>
          <a:p>
            <a:pPr marL="0" indent="0">
              <a:buNone/>
            </a:pPr>
            <a:r>
              <a:rPr lang="en-US" altLang="zh-TW" sz="3600" b="1" dirty="0" smtClean="0">
                <a:latin typeface="+mj-lt"/>
              </a:rPr>
              <a:t>                (</a:t>
            </a:r>
            <a:r>
              <a:rPr lang="en-US" altLang="zh-TW" sz="3600" b="1" dirty="0">
                <a:latin typeface="+mj-lt"/>
              </a:rPr>
              <a:t>1)	</a:t>
            </a:r>
            <a:r>
              <a:rPr lang="en-US" altLang="zh-TW" sz="3600" b="1" dirty="0" smtClean="0">
                <a:latin typeface="+mj-lt"/>
              </a:rPr>
              <a:t>  the </a:t>
            </a:r>
            <a:r>
              <a:rPr lang="en-US" altLang="zh-TW" sz="3600" b="1" dirty="0">
                <a:latin typeface="+mj-lt"/>
              </a:rPr>
              <a:t>Desire Realm</a:t>
            </a:r>
          </a:p>
          <a:p>
            <a:pPr marL="0" indent="0">
              <a:buNone/>
            </a:pPr>
            <a:r>
              <a:rPr lang="en-US" altLang="zh-TW" sz="3600" b="1" dirty="0" smtClean="0">
                <a:latin typeface="+mj-lt"/>
              </a:rPr>
              <a:t>                (</a:t>
            </a:r>
            <a:r>
              <a:rPr lang="en-US" altLang="zh-TW" sz="3600" b="1" dirty="0">
                <a:latin typeface="+mj-lt"/>
              </a:rPr>
              <a:t>2)	</a:t>
            </a:r>
            <a:r>
              <a:rPr lang="en-US" altLang="zh-TW" sz="3600" b="1" dirty="0" smtClean="0">
                <a:latin typeface="+mj-lt"/>
              </a:rPr>
              <a:t>  the </a:t>
            </a:r>
            <a:r>
              <a:rPr lang="en-US" altLang="zh-TW" sz="3600" b="1" dirty="0">
                <a:latin typeface="+mj-lt"/>
              </a:rPr>
              <a:t>Form </a:t>
            </a:r>
            <a:r>
              <a:rPr lang="en-US" altLang="zh-TW" sz="3600" b="1" dirty="0" smtClean="0">
                <a:latin typeface="+mj-lt"/>
              </a:rPr>
              <a:t>Realm</a:t>
            </a:r>
          </a:p>
          <a:p>
            <a:pPr marL="0" indent="0">
              <a:buNone/>
            </a:pPr>
            <a:r>
              <a:rPr lang="en-US" altLang="zh-TW" sz="3600" b="1" dirty="0" smtClean="0">
                <a:latin typeface="+mj-lt"/>
              </a:rPr>
              <a:t>                (</a:t>
            </a:r>
            <a:r>
              <a:rPr lang="en-US" altLang="zh-TW" sz="3600" b="1" dirty="0">
                <a:latin typeface="+mj-lt"/>
              </a:rPr>
              <a:t>3)	</a:t>
            </a:r>
            <a:r>
              <a:rPr lang="en-US" altLang="zh-TW" sz="3600" b="1" dirty="0" smtClean="0">
                <a:latin typeface="+mj-lt"/>
              </a:rPr>
              <a:t>  the </a:t>
            </a:r>
            <a:r>
              <a:rPr lang="en-US" altLang="zh-TW" sz="3600" b="1" dirty="0">
                <a:latin typeface="+mj-lt"/>
              </a:rPr>
              <a:t>Formless </a:t>
            </a:r>
            <a:r>
              <a:rPr lang="en-US" altLang="zh-TW" sz="3600" b="1" dirty="0" smtClean="0">
                <a:latin typeface="+mj-lt"/>
              </a:rPr>
              <a:t>Realm</a:t>
            </a:r>
            <a:endParaRPr lang="en-US" altLang="zh-TW" sz="3600" b="1" dirty="0">
              <a:latin typeface="+mj-lt"/>
            </a:endParaRPr>
          </a:p>
        </p:txBody>
      </p:sp>
      <p:sp>
        <p:nvSpPr>
          <p:cNvPr id="5" name="上-下雙向箭號 4"/>
          <p:cNvSpPr/>
          <p:nvPr/>
        </p:nvSpPr>
        <p:spPr>
          <a:xfrm flipV="1">
            <a:off x="4386806" y="1827490"/>
            <a:ext cx="432048" cy="79208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68938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731687" y="1052736"/>
            <a:ext cx="7776864" cy="4757071"/>
          </a:xfrm>
          <a:prstGeom prst="rect">
            <a:avLst/>
          </a:prstGeom>
          <a:noFill/>
        </p:spPr>
        <p:txBody>
          <a:bodyPr wrap="square" rtlCol="0">
            <a:spAutoFit/>
          </a:bodyPr>
          <a:lstStyle/>
          <a:p>
            <a:pPr marL="742950" lvl="0" indent="-742950">
              <a:buAutoNum type="arabicParenR"/>
            </a:pPr>
            <a:r>
              <a:rPr lang="en-US" altLang="zh-TW" sz="4000" b="1" dirty="0" smtClean="0">
                <a:latin typeface="+mj-lt"/>
              </a:rPr>
              <a:t>the </a:t>
            </a:r>
            <a:r>
              <a:rPr lang="en-US" altLang="zh-TW" sz="4000" b="1" dirty="0">
                <a:latin typeface="+mj-lt"/>
              </a:rPr>
              <a:t>Truth of Suffering (</a:t>
            </a:r>
            <a:r>
              <a:rPr lang="en-US" altLang="zh-TW" sz="4000" b="1" dirty="0" err="1">
                <a:latin typeface="+mj-lt"/>
              </a:rPr>
              <a:t>Duhkha</a:t>
            </a:r>
            <a:r>
              <a:rPr lang="en-US" altLang="zh-TW" sz="4000" b="1" dirty="0" smtClean="0">
                <a:latin typeface="+mj-lt"/>
              </a:rPr>
              <a:t>,</a:t>
            </a:r>
            <a:br>
              <a:rPr lang="en-US" altLang="zh-TW" sz="4000" b="1" dirty="0" smtClean="0">
                <a:latin typeface="+mj-lt"/>
              </a:rPr>
            </a:br>
            <a:r>
              <a:rPr lang="zh-TW" altLang="en-US" sz="4000" b="1" dirty="0" smtClean="0">
                <a:latin typeface="+mj-lt"/>
              </a:rPr>
              <a:t>   </a:t>
            </a:r>
            <a:r>
              <a:rPr lang="en-US" altLang="zh-TW" sz="4000" b="1" dirty="0" smtClean="0">
                <a:latin typeface="+mj-lt"/>
              </a:rPr>
              <a:t> </a:t>
            </a:r>
            <a:r>
              <a:rPr lang="zh-TW" altLang="en-US" sz="4000" b="1" dirty="0">
                <a:latin typeface="+mj-ea"/>
                <a:ea typeface="+mj-ea"/>
              </a:rPr>
              <a:t>苦</a:t>
            </a:r>
            <a:r>
              <a:rPr lang="en-US" altLang="zh-TW" sz="4000" b="1" dirty="0" smtClean="0">
                <a:latin typeface="+mj-lt"/>
              </a:rPr>
              <a:t>)</a:t>
            </a:r>
          </a:p>
          <a:p>
            <a:pPr lvl="0"/>
            <a:endParaRPr lang="en-US" altLang="zh-TW" sz="4000" b="1" dirty="0" smtClean="0">
              <a:latin typeface="+mj-lt"/>
            </a:endParaRPr>
          </a:p>
          <a:p>
            <a:pPr lvl="0"/>
            <a:r>
              <a:rPr lang="en-US" altLang="zh-TW" sz="4000" b="1" dirty="0" smtClean="0">
                <a:latin typeface="+mj-lt"/>
              </a:rPr>
              <a:t>e). Three </a:t>
            </a:r>
            <a:r>
              <a:rPr lang="en-US" altLang="zh-TW" sz="4000" b="1" dirty="0">
                <a:latin typeface="+mj-lt"/>
              </a:rPr>
              <a:t>Types of Suffering:</a:t>
            </a:r>
            <a:endParaRPr lang="zh-TW" altLang="zh-TW" sz="4000" b="1" dirty="0">
              <a:latin typeface="+mj-lt"/>
            </a:endParaRPr>
          </a:p>
          <a:p>
            <a:pPr lvl="0"/>
            <a:endParaRPr lang="en-US" altLang="zh-TW" sz="2000" b="1" dirty="0" smtClean="0">
              <a:latin typeface="+mj-lt"/>
            </a:endParaRPr>
          </a:p>
          <a:p>
            <a:pPr lvl="0">
              <a:lnSpc>
                <a:spcPct val="114000"/>
              </a:lnSpc>
            </a:pPr>
            <a:r>
              <a:rPr lang="en-US" altLang="zh-TW" sz="3600" b="1" dirty="0" smtClean="0">
                <a:latin typeface="+mj-lt"/>
              </a:rPr>
              <a:t>(1) the </a:t>
            </a:r>
            <a:r>
              <a:rPr lang="en-US" altLang="zh-TW" sz="3600" b="1" dirty="0">
                <a:latin typeface="+mj-lt"/>
              </a:rPr>
              <a:t>Suffering of Suffering</a:t>
            </a:r>
            <a:endParaRPr lang="zh-TW" altLang="zh-TW" sz="3600" b="1" dirty="0">
              <a:latin typeface="+mj-lt"/>
            </a:endParaRPr>
          </a:p>
          <a:p>
            <a:pPr lvl="0">
              <a:lnSpc>
                <a:spcPct val="114000"/>
              </a:lnSpc>
            </a:pPr>
            <a:r>
              <a:rPr lang="en-US" altLang="zh-TW" sz="3600" b="1" dirty="0" smtClean="0">
                <a:latin typeface="+mj-lt"/>
              </a:rPr>
              <a:t>(2) the </a:t>
            </a:r>
            <a:r>
              <a:rPr lang="en-US" altLang="zh-TW" sz="3600" b="1" dirty="0">
                <a:latin typeface="+mj-lt"/>
              </a:rPr>
              <a:t>Suffering of Change</a:t>
            </a:r>
            <a:endParaRPr lang="zh-TW" altLang="zh-TW" sz="3600" b="1" dirty="0">
              <a:latin typeface="+mj-lt"/>
            </a:endParaRPr>
          </a:p>
          <a:p>
            <a:pPr>
              <a:lnSpc>
                <a:spcPct val="114000"/>
              </a:lnSpc>
            </a:pPr>
            <a:r>
              <a:rPr lang="en-US" altLang="zh-TW" sz="3600" b="1" dirty="0" smtClean="0">
                <a:latin typeface="+mj-lt"/>
              </a:rPr>
              <a:t>(3) the </a:t>
            </a:r>
            <a:r>
              <a:rPr lang="en-US" altLang="zh-TW" sz="3600" b="1" dirty="0">
                <a:latin typeface="+mj-lt"/>
              </a:rPr>
              <a:t>Suffering of Conditioning</a:t>
            </a:r>
            <a:endParaRPr lang="zh-TW" altLang="en-US" sz="3600" b="1" dirty="0">
              <a:latin typeface="+mj-lt"/>
            </a:endParaRPr>
          </a:p>
        </p:txBody>
      </p:sp>
    </p:spTree>
    <p:extLst>
      <p:ext uri="{BB962C8B-B14F-4D97-AF65-F5344CB8AC3E}">
        <p14:creationId xmlns:p14="http://schemas.microsoft.com/office/powerpoint/2010/main" val="1594450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539552" y="1988840"/>
            <a:ext cx="8136904" cy="4567436"/>
          </a:xfrm>
          <a:prstGeom prst="rect">
            <a:avLst/>
          </a:prstGeom>
          <a:noFill/>
          <a:ln w="9525">
            <a:noFill/>
            <a:miter lim="800000"/>
            <a:headEnd/>
            <a:tailEnd/>
          </a:ln>
          <a:effectLst/>
        </p:spPr>
        <p:txBody>
          <a:bodyPr anchor="ctr"/>
          <a:lstStyle/>
          <a:p>
            <a:pPr>
              <a:defRPr/>
            </a:pPr>
            <a:r>
              <a:rPr lang="zh-TW" altLang="en-US" sz="3600" b="1" dirty="0">
                <a:latin typeface="+mj-lt"/>
                <a:ea typeface="+mj-ea"/>
              </a:rPr>
              <a:t>    </a:t>
            </a:r>
            <a:r>
              <a:rPr lang="fr-FR" sz="3600" b="1" dirty="0" smtClean="0">
                <a:latin typeface="+mj-lt"/>
                <a:ea typeface="+mj-ea"/>
              </a:rPr>
              <a:t>2</a:t>
            </a:r>
            <a:r>
              <a:rPr lang="fr-FR" sz="3600" b="1" dirty="0">
                <a:latin typeface="+mj-lt"/>
                <a:ea typeface="+mj-ea"/>
              </a:rPr>
              <a:t>) </a:t>
            </a:r>
            <a:r>
              <a:rPr lang="en-US" sz="3600" b="1" dirty="0">
                <a:latin typeface="+mj-lt"/>
                <a:ea typeface="+mj-ea"/>
              </a:rPr>
              <a:t>The Truth of the Origin of </a:t>
            </a:r>
            <a:r>
              <a:rPr lang="en-US" sz="3600" b="1" dirty="0" smtClean="0">
                <a:latin typeface="+mj-lt"/>
                <a:ea typeface="+mj-ea"/>
              </a:rPr>
              <a:t/>
            </a:r>
            <a:br>
              <a:rPr lang="en-US" sz="3600" b="1" dirty="0" smtClean="0">
                <a:latin typeface="+mj-lt"/>
                <a:ea typeface="+mj-ea"/>
              </a:rPr>
            </a:br>
            <a:r>
              <a:rPr lang="zh-TW" altLang="en-US" sz="3600" b="1" dirty="0" smtClean="0">
                <a:latin typeface="+mj-lt"/>
                <a:ea typeface="+mj-ea"/>
              </a:rPr>
              <a:t>        </a:t>
            </a:r>
            <a:r>
              <a:rPr lang="en-US" sz="3600" b="1" dirty="0" smtClean="0">
                <a:latin typeface="+mj-lt"/>
                <a:ea typeface="+mj-ea"/>
              </a:rPr>
              <a:t>Suffering</a:t>
            </a:r>
            <a:r>
              <a:rPr lang="fr-FR" sz="3600" b="1" dirty="0" smtClean="0">
                <a:latin typeface="+mj-lt"/>
                <a:ea typeface="+mj-ea"/>
              </a:rPr>
              <a:t> </a:t>
            </a:r>
            <a:r>
              <a:rPr lang="fr-FR" sz="3600" b="1" dirty="0">
                <a:latin typeface="+mj-lt"/>
                <a:ea typeface="+mj-ea"/>
              </a:rPr>
              <a:t>(Samudaya, </a:t>
            </a:r>
            <a:r>
              <a:rPr lang="zh-TW" altLang="en-US" sz="3600" b="1" dirty="0">
                <a:latin typeface="+mj-lt"/>
                <a:ea typeface="+mj-ea"/>
              </a:rPr>
              <a:t>集</a:t>
            </a:r>
            <a:r>
              <a:rPr lang="fr-FR" sz="3600" b="1" dirty="0">
                <a:latin typeface="+mj-lt"/>
                <a:ea typeface="+mj-ea"/>
              </a:rPr>
              <a:t>)</a:t>
            </a:r>
            <a:endParaRPr lang="zh-TW" altLang="en-US" sz="3600" b="1" dirty="0">
              <a:latin typeface="+mj-lt"/>
              <a:ea typeface="+mj-ea"/>
            </a:endParaRPr>
          </a:p>
          <a:p>
            <a:pPr>
              <a:lnSpc>
                <a:spcPct val="150000"/>
              </a:lnSpc>
              <a:spcBef>
                <a:spcPts val="1200"/>
              </a:spcBef>
              <a:defRPr/>
            </a:pPr>
            <a:r>
              <a:rPr lang="en-US" altLang="zh-TW" sz="3600" b="1" dirty="0">
                <a:latin typeface="+mj-lt"/>
                <a:ea typeface="+mj-ea"/>
              </a:rPr>
              <a:t>      </a:t>
            </a:r>
            <a:r>
              <a:rPr lang="en-US" altLang="zh-TW" sz="3600" b="1" dirty="0" smtClean="0">
                <a:latin typeface="+mj-lt"/>
                <a:ea typeface="+mj-ea"/>
              </a:rPr>
              <a:t>‧</a:t>
            </a:r>
            <a:r>
              <a:rPr lang="fr-FR" sz="3600" b="1" dirty="0">
                <a:latin typeface="+mj-lt"/>
                <a:ea typeface="+mj-ea"/>
              </a:rPr>
              <a:t>Causality: Dependent-arising </a:t>
            </a:r>
            <a:r>
              <a:rPr lang="zh-TW" altLang="en-US" sz="3600" b="1" dirty="0">
                <a:latin typeface="+mj-lt"/>
                <a:ea typeface="+mj-ea"/>
              </a:rPr>
              <a:t>緣起</a:t>
            </a:r>
          </a:p>
          <a:p>
            <a:pPr>
              <a:lnSpc>
                <a:spcPct val="150000"/>
              </a:lnSpc>
              <a:defRPr/>
            </a:pPr>
            <a:r>
              <a:rPr lang="fr-FR" sz="3600" b="1" dirty="0">
                <a:latin typeface="+mj-lt"/>
                <a:ea typeface="+mj-ea"/>
              </a:rPr>
              <a:t>               a. </a:t>
            </a:r>
            <a:r>
              <a:rPr lang="zh-TW" altLang="en-US" sz="3600" b="1" dirty="0">
                <a:latin typeface="+mj-lt"/>
                <a:ea typeface="+mj-ea"/>
              </a:rPr>
              <a:t>因：</a:t>
            </a:r>
            <a:r>
              <a:rPr lang="fr-FR" sz="3600" b="1" dirty="0">
                <a:latin typeface="+mj-lt"/>
                <a:ea typeface="+mj-ea"/>
              </a:rPr>
              <a:t>primary condition</a:t>
            </a:r>
            <a:endParaRPr lang="zh-TW" altLang="en-US" sz="3600" b="1" dirty="0">
              <a:latin typeface="+mj-lt"/>
              <a:ea typeface="+mj-ea"/>
            </a:endParaRPr>
          </a:p>
          <a:p>
            <a:pPr>
              <a:lnSpc>
                <a:spcPct val="150000"/>
              </a:lnSpc>
              <a:defRPr/>
            </a:pPr>
            <a:r>
              <a:rPr lang="fr-FR" sz="3600" b="1" dirty="0">
                <a:latin typeface="+mj-lt"/>
                <a:ea typeface="+mj-ea"/>
              </a:rPr>
              <a:t>               b. </a:t>
            </a:r>
            <a:r>
              <a:rPr lang="zh-TW" altLang="en-US" sz="3600" b="1" dirty="0">
                <a:latin typeface="+mj-lt"/>
                <a:ea typeface="+mj-ea"/>
              </a:rPr>
              <a:t>緣：</a:t>
            </a:r>
            <a:r>
              <a:rPr lang="fr-FR" sz="3600" b="1" dirty="0">
                <a:latin typeface="+mj-lt"/>
                <a:ea typeface="+mj-ea"/>
              </a:rPr>
              <a:t>auxiliary </a:t>
            </a:r>
            <a:r>
              <a:rPr lang="fr-FR" sz="3600" b="1" dirty="0" smtClean="0">
                <a:latin typeface="+mj-lt"/>
                <a:ea typeface="+mj-ea"/>
              </a:rPr>
              <a:t>condition</a:t>
            </a:r>
            <a:endParaRPr lang="en-US" sz="3600" dirty="0" smtClean="0">
              <a:latin typeface="+mj-lt"/>
              <a:ea typeface="新細明體" charset="-120"/>
            </a:endParaRPr>
          </a:p>
          <a:p>
            <a:pPr>
              <a:spcAft>
                <a:spcPts val="1800"/>
              </a:spcAft>
              <a:defRPr/>
            </a:pPr>
            <a:endParaRPr lang="zh-TW" altLang="en-US" sz="2800" dirty="0">
              <a:latin typeface="+mj-lt"/>
              <a:ea typeface="SimSun" pitchFamily="2" charset="-122"/>
            </a:endParaRPr>
          </a:p>
        </p:txBody>
      </p:sp>
      <p:sp>
        <p:nvSpPr>
          <p:cNvPr id="2" name="標題 1"/>
          <p:cNvSpPr>
            <a:spLocks noGrp="1"/>
          </p:cNvSpPr>
          <p:nvPr>
            <p:ph type="title"/>
          </p:nvPr>
        </p:nvSpPr>
        <p:spPr>
          <a:xfrm>
            <a:off x="462247" y="260648"/>
            <a:ext cx="8291513" cy="1157288"/>
          </a:xfrm>
        </p:spPr>
        <p:txBody>
          <a:bodyPr/>
          <a:lstStyle/>
          <a:p>
            <a:pPr>
              <a:defRPr/>
            </a:pPr>
            <a:r>
              <a:rPr lang="en-US" altLang="zh-TW" dirty="0">
                <a:solidFill>
                  <a:schemeClr val="tx1"/>
                </a:solidFill>
              </a:rPr>
              <a:t>2:2 Buddhist View of Life and </a:t>
            </a:r>
            <a:r>
              <a:rPr lang="en-US" altLang="zh-TW" dirty="0" smtClean="0">
                <a:solidFill>
                  <a:schemeClr val="tx1"/>
                </a:solidFill>
              </a:rPr>
              <a:t>the</a:t>
            </a:r>
            <a:br>
              <a:rPr lang="en-US" altLang="zh-TW" dirty="0" smtClean="0">
                <a:solidFill>
                  <a:schemeClr val="tx1"/>
                </a:solidFill>
              </a:rPr>
            </a:br>
            <a:r>
              <a:rPr lang="en-US" altLang="zh-TW" dirty="0" smtClean="0">
                <a:solidFill>
                  <a:schemeClr val="tx1"/>
                </a:solidFill>
              </a:rPr>
              <a:t>       World: </a:t>
            </a:r>
            <a:r>
              <a:rPr lang="en-US" altLang="zh-TW" i="1" dirty="0" smtClean="0">
                <a:solidFill>
                  <a:srgbClr val="CC3300"/>
                </a:solidFill>
              </a:rPr>
              <a:t>Four </a:t>
            </a:r>
            <a:r>
              <a:rPr lang="en-US" altLang="zh-TW" i="1" dirty="0">
                <a:solidFill>
                  <a:srgbClr val="CC3300"/>
                </a:solidFill>
              </a:rPr>
              <a:t>Noble Truths</a:t>
            </a:r>
            <a:r>
              <a:rPr lang="en-US" altLang="zh-TW" i="1" dirty="0" smtClean="0">
                <a:solidFill>
                  <a:srgbClr val="CC3300"/>
                </a:solidFill>
              </a:rPr>
              <a:t>:</a:t>
            </a:r>
            <a:endParaRPr lang="zh-TW" altLang="en-US" dirty="0"/>
          </a:p>
        </p:txBody>
      </p:sp>
      <p:sp>
        <p:nvSpPr>
          <p:cNvPr id="3" name="內容版面配置區 2"/>
          <p:cNvSpPr>
            <a:spLocks noGrp="1"/>
          </p:cNvSpPr>
          <p:nvPr>
            <p:ph idx="1"/>
          </p:nvPr>
        </p:nvSpPr>
        <p:spPr/>
        <p:txBody>
          <a:bodyPr/>
          <a:lstStyle/>
          <a:p>
            <a:pPr marL="0" indent="0">
              <a:buNone/>
            </a:pP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8291513" cy="1152128"/>
          </a:xfrm>
          <a:scene3d>
            <a:camera prst="orthographicFront"/>
            <a:lightRig rig="threePt" dir="t"/>
          </a:scene3d>
          <a:sp3d>
            <a:contourClr>
              <a:schemeClr val="bg1"/>
            </a:contourClr>
          </a:sp3d>
        </p:spPr>
        <p:txBody>
          <a:bodyPr/>
          <a:lstStyle/>
          <a:p>
            <a:r>
              <a:rPr lang="en-US" altLang="zh-TW" dirty="0">
                <a:solidFill>
                  <a:schemeClr val="tx1"/>
                </a:solidFill>
              </a:rPr>
              <a:t>2) The Truth of the Origin of </a:t>
            </a:r>
            <a:r>
              <a:rPr lang="en-US" altLang="zh-TW" dirty="0" smtClean="0">
                <a:solidFill>
                  <a:schemeClr val="tx1"/>
                </a:solidFill>
              </a:rPr>
              <a:t>Suffering</a:t>
            </a:r>
            <a:br>
              <a:rPr lang="en-US" altLang="zh-TW" dirty="0" smtClean="0">
                <a:solidFill>
                  <a:schemeClr val="tx1"/>
                </a:solidFill>
              </a:rPr>
            </a:br>
            <a:r>
              <a:rPr lang="zh-TW" altLang="en-US" dirty="0" smtClean="0">
                <a:solidFill>
                  <a:schemeClr val="tx1"/>
                </a:solidFill>
              </a:rPr>
              <a:t>   </a:t>
            </a:r>
            <a:r>
              <a:rPr lang="en-US" altLang="zh-TW" dirty="0" smtClean="0">
                <a:solidFill>
                  <a:schemeClr val="tx1"/>
                </a:solidFill>
              </a:rPr>
              <a:t> </a:t>
            </a:r>
            <a:r>
              <a:rPr lang="en-US" altLang="zh-TW" dirty="0">
                <a:solidFill>
                  <a:schemeClr val="tx1"/>
                </a:solidFill>
              </a:rPr>
              <a:t>(</a:t>
            </a:r>
            <a:r>
              <a:rPr lang="en-US" altLang="zh-TW" dirty="0" err="1">
                <a:solidFill>
                  <a:schemeClr val="tx1"/>
                </a:solidFill>
              </a:rPr>
              <a:t>Samudaya</a:t>
            </a:r>
            <a:r>
              <a:rPr lang="en-US" altLang="zh-TW" dirty="0">
                <a:solidFill>
                  <a:schemeClr val="tx1"/>
                </a:solidFill>
              </a:rPr>
              <a:t>, </a:t>
            </a:r>
            <a:r>
              <a:rPr lang="zh-TW" altLang="en-US" dirty="0">
                <a:solidFill>
                  <a:schemeClr val="tx1"/>
                </a:solidFill>
              </a:rPr>
              <a:t>集</a:t>
            </a:r>
            <a:r>
              <a:rPr lang="en-US" altLang="zh-TW" dirty="0">
                <a:solidFill>
                  <a:schemeClr val="tx1"/>
                </a:solidFill>
              </a:rPr>
              <a:t>)</a:t>
            </a:r>
            <a:endParaRPr lang="zh-TW" altLang="en-US" dirty="0">
              <a:solidFill>
                <a:schemeClr val="tx1"/>
              </a:solidFill>
            </a:endParaRPr>
          </a:p>
        </p:txBody>
      </p:sp>
      <p:sp>
        <p:nvSpPr>
          <p:cNvPr id="3" name="內容版面配置區 2"/>
          <p:cNvSpPr>
            <a:spLocks noGrp="1"/>
          </p:cNvSpPr>
          <p:nvPr>
            <p:ph idx="1"/>
          </p:nvPr>
        </p:nvSpPr>
        <p:spPr>
          <a:xfrm>
            <a:off x="395536" y="1340768"/>
            <a:ext cx="8229600" cy="5184576"/>
          </a:xfrm>
        </p:spPr>
        <p:txBody>
          <a:bodyPr>
            <a:normAutofit fontScale="85000" lnSpcReduction="20000"/>
          </a:bodyPr>
          <a:lstStyle/>
          <a:p>
            <a:pPr marL="0" indent="0">
              <a:buNone/>
            </a:pPr>
            <a:r>
              <a:rPr lang="zh-TW" altLang="zh-TW" dirty="0" smtClean="0"/>
              <a:t>‧</a:t>
            </a:r>
            <a:r>
              <a:rPr lang="zh-TW" altLang="zh-TW" b="1" dirty="0">
                <a:latin typeface="+mj-ea"/>
                <a:ea typeface="+mj-ea"/>
              </a:rPr>
              <a:t>十二因緣</a:t>
            </a:r>
            <a:r>
              <a:rPr lang="fr-FR" altLang="zh-TW" b="1" dirty="0">
                <a:latin typeface="+mj-ea"/>
                <a:ea typeface="+mj-ea"/>
              </a:rPr>
              <a:t> </a:t>
            </a:r>
            <a:r>
              <a:rPr lang="fr-FR" altLang="zh-TW" b="1" dirty="0" smtClean="0">
                <a:latin typeface="+mj-ea"/>
                <a:ea typeface="+mj-ea"/>
              </a:rPr>
              <a:t>:</a:t>
            </a:r>
          </a:p>
          <a:p>
            <a:pPr marL="0" indent="0">
              <a:buNone/>
            </a:pPr>
            <a:r>
              <a:rPr lang="fr-FR" altLang="zh-TW" b="1" dirty="0">
                <a:latin typeface="+mj-lt"/>
              </a:rPr>
              <a:t>The Twelve Links of Dependent Origination form the twelve-fold cycle of causal connections which binds beings to samsaric existence and thus perpetuates suffering. These Links are depicted around the famous Buddhist Wheel of Life, which illustrates the six realms of samsara and their various causes. The Links are, going clockwise aroud the Wheel: ignorance, volition or karmic formations, consciousness, name and form, the six bases of consciousness, contact, feeling, desire, attachment, becoming, birth, and old age and death. See </a:t>
            </a:r>
            <a:r>
              <a:rPr lang="fr-FR" altLang="zh-TW" b="1" i="1" dirty="0">
                <a:latin typeface="+mj-lt"/>
              </a:rPr>
              <a:t>The Meaning of Life from a Buddhist Perspective</a:t>
            </a:r>
            <a:r>
              <a:rPr lang="fr-FR" altLang="zh-TW" b="1" dirty="0">
                <a:latin typeface="+mj-lt"/>
              </a:rPr>
              <a:t> by His Holiness the Dalai Lama, translated and edited by Jeffrey Hopkins, Wisdom Publications, 1992.</a:t>
            </a:r>
            <a:endParaRPr lang="zh-TW" altLang="zh-TW" b="1" dirty="0">
              <a:latin typeface="+mj-lt"/>
            </a:endParaRPr>
          </a:p>
        </p:txBody>
      </p:sp>
    </p:spTree>
    <p:extLst>
      <p:ext uri="{BB962C8B-B14F-4D97-AF65-F5344CB8AC3E}">
        <p14:creationId xmlns:p14="http://schemas.microsoft.com/office/powerpoint/2010/main" val="2566924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225446" y="332656"/>
            <a:ext cx="8496944" cy="5976664"/>
          </a:xfrm>
          <a:prstGeom prst="rect">
            <a:avLst/>
          </a:prstGeom>
          <a:noFill/>
          <a:ln w="9525">
            <a:noFill/>
            <a:miter lim="800000"/>
            <a:headEnd/>
            <a:tailEnd/>
          </a:ln>
          <a:effectLst/>
        </p:spPr>
        <p:txBody>
          <a:bodyPr anchor="ctr"/>
          <a:lstStyle/>
          <a:p>
            <a:pPr>
              <a:defRPr/>
            </a:pPr>
            <a:r>
              <a:rPr lang="zh-TW" altLang="en-US" sz="3200" b="1" dirty="0">
                <a:latin typeface="+mj-lt"/>
                <a:ea typeface="+mj-ea"/>
              </a:rPr>
              <a:t>       </a:t>
            </a:r>
            <a:r>
              <a:rPr lang="fr-FR" sz="3200" b="1" dirty="0">
                <a:latin typeface="+mj-lt"/>
                <a:ea typeface="+mj-ea"/>
              </a:rPr>
              <a:t>2) </a:t>
            </a:r>
            <a:r>
              <a:rPr lang="en-US" sz="3200" b="1" dirty="0">
                <a:latin typeface="+mj-lt"/>
                <a:ea typeface="+mj-ea"/>
              </a:rPr>
              <a:t>The Truth of the Origin of Suffering</a:t>
            </a:r>
            <a:r>
              <a:rPr lang="fr-FR" sz="3200" b="1" dirty="0" smtClean="0">
                <a:latin typeface="+mj-lt"/>
                <a:ea typeface="+mj-ea"/>
              </a:rPr>
              <a:t> </a:t>
            </a:r>
            <a:br>
              <a:rPr lang="fr-FR" sz="3200" b="1" dirty="0" smtClean="0">
                <a:latin typeface="+mj-lt"/>
                <a:ea typeface="+mj-ea"/>
              </a:rPr>
            </a:br>
            <a:r>
              <a:rPr lang="zh-TW" altLang="en-US" sz="3200" b="1" dirty="0" smtClean="0">
                <a:latin typeface="+mj-lt"/>
                <a:ea typeface="+mj-ea"/>
              </a:rPr>
              <a:t>           </a:t>
            </a:r>
            <a:r>
              <a:rPr lang="fr-FR" sz="3200" b="1" dirty="0" smtClean="0">
                <a:latin typeface="+mj-lt"/>
                <a:ea typeface="+mj-ea"/>
              </a:rPr>
              <a:t>(</a:t>
            </a:r>
            <a:r>
              <a:rPr lang="fr-FR" sz="3200" b="1" dirty="0">
                <a:latin typeface="+mj-lt"/>
                <a:ea typeface="+mj-ea"/>
              </a:rPr>
              <a:t>Samudaya, </a:t>
            </a:r>
            <a:r>
              <a:rPr lang="zh-TW" altLang="en-US" sz="3200" b="1" dirty="0">
                <a:latin typeface="+mj-lt"/>
                <a:ea typeface="+mj-ea"/>
              </a:rPr>
              <a:t>集</a:t>
            </a:r>
            <a:r>
              <a:rPr lang="fr-FR" sz="3200" b="1" dirty="0" smtClean="0">
                <a:latin typeface="+mj-lt"/>
                <a:ea typeface="+mj-ea"/>
              </a:rPr>
              <a:t>)</a:t>
            </a:r>
            <a:endParaRPr lang="zh-TW" altLang="en-US" sz="3200" b="1" dirty="0">
              <a:latin typeface="+mj-lt"/>
              <a:ea typeface="+mj-ea"/>
            </a:endParaRPr>
          </a:p>
          <a:p>
            <a:pPr>
              <a:spcBef>
                <a:spcPts val="1200"/>
              </a:spcBef>
              <a:defRPr/>
            </a:pPr>
            <a:r>
              <a:rPr lang="en-US" altLang="zh-TW" sz="3200" b="1" dirty="0">
                <a:latin typeface="+mj-lt"/>
                <a:ea typeface="+mj-ea"/>
              </a:rPr>
              <a:t>          ‧Philosophical </a:t>
            </a:r>
            <a:r>
              <a:rPr lang="fr-FR" sz="3200" b="1" dirty="0" smtClean="0">
                <a:latin typeface="+mj-lt"/>
                <a:ea typeface="+mj-ea"/>
              </a:rPr>
              <a:t>Meaning</a:t>
            </a:r>
            <a:r>
              <a:rPr lang="fr-FR" sz="3200" b="1" dirty="0">
                <a:latin typeface="+mj-lt"/>
                <a:ea typeface="+mj-ea"/>
              </a:rPr>
              <a:t>:</a:t>
            </a:r>
            <a:endParaRPr lang="zh-TW" altLang="en-US" sz="3200" b="1" dirty="0">
              <a:latin typeface="+mj-lt"/>
              <a:ea typeface="+mj-ea"/>
            </a:endParaRPr>
          </a:p>
          <a:p>
            <a:pPr>
              <a:defRPr/>
            </a:pPr>
            <a:r>
              <a:rPr lang="fr-FR" sz="3200" b="1" dirty="0">
                <a:latin typeface="+mj-lt"/>
                <a:ea typeface="+mj-ea"/>
              </a:rPr>
              <a:t>               (1) synchronically mutual dependence</a:t>
            </a:r>
            <a:endParaRPr lang="zh-TW" altLang="en-US" sz="3200" b="1" dirty="0">
              <a:latin typeface="+mj-lt"/>
              <a:ea typeface="+mj-ea"/>
            </a:endParaRPr>
          </a:p>
          <a:p>
            <a:pPr>
              <a:defRPr/>
            </a:pPr>
            <a:r>
              <a:rPr lang="fr-FR" sz="3200" b="1" dirty="0">
                <a:latin typeface="+mj-lt"/>
                <a:ea typeface="+mj-ea"/>
              </a:rPr>
              <a:t>               (2) diachronically mutual production</a:t>
            </a:r>
            <a:endParaRPr lang="zh-TW" altLang="en-US" sz="3200" b="1" dirty="0">
              <a:latin typeface="+mj-lt"/>
              <a:ea typeface="+mj-ea"/>
            </a:endParaRPr>
          </a:p>
          <a:p>
            <a:pPr>
              <a:spcBef>
                <a:spcPts val="1200"/>
              </a:spcBef>
              <a:defRPr/>
            </a:pPr>
            <a:r>
              <a:rPr lang="en-US" altLang="zh-TW" sz="3200" b="1" dirty="0">
                <a:latin typeface="+mj-lt"/>
                <a:ea typeface="+mj-ea"/>
              </a:rPr>
              <a:t>          ‧</a:t>
            </a:r>
            <a:r>
              <a:rPr lang="en-US" sz="3200" b="1" dirty="0">
                <a:latin typeface="+mj-lt"/>
                <a:ea typeface="+mj-ea"/>
              </a:rPr>
              <a:t>Emptiness of (Skt. </a:t>
            </a:r>
            <a:r>
              <a:rPr lang="en-US" sz="3200" b="1" dirty="0" err="1">
                <a:latin typeface="+mj-lt"/>
                <a:ea typeface="+mj-ea"/>
              </a:rPr>
              <a:t>shunyata</a:t>
            </a:r>
            <a:r>
              <a:rPr lang="en-US" sz="3200" b="1" dirty="0">
                <a:latin typeface="+mj-lt"/>
                <a:ea typeface="+mj-ea"/>
              </a:rPr>
              <a:t>) </a:t>
            </a:r>
            <a:r>
              <a:rPr lang="en-US" sz="3200" b="1" dirty="0" smtClean="0">
                <a:latin typeface="+mj-lt"/>
                <a:ea typeface="+mj-ea"/>
              </a:rPr>
              <a:t>reality</a:t>
            </a:r>
          </a:p>
          <a:p>
            <a:pPr>
              <a:spcBef>
                <a:spcPts val="1200"/>
              </a:spcBef>
              <a:defRPr/>
            </a:pPr>
            <a:r>
              <a:rPr lang="zh-TW" altLang="en-US" sz="3200" b="1" dirty="0" smtClean="0">
                <a:latin typeface="+mj-lt"/>
                <a:ea typeface="+mj-ea"/>
              </a:rPr>
              <a:t>          </a:t>
            </a:r>
            <a:r>
              <a:rPr lang="en-US" altLang="zh-TW" sz="3200" b="1" dirty="0" smtClean="0">
                <a:latin typeface="+mj-lt"/>
                <a:ea typeface="+mj-ea"/>
              </a:rPr>
              <a:t>‧</a:t>
            </a:r>
            <a:r>
              <a:rPr lang="zh-TW" altLang="en-US" sz="3200" b="1" dirty="0" smtClean="0">
                <a:latin typeface="+mj-lt"/>
                <a:ea typeface="+mj-ea"/>
              </a:rPr>
              <a:t> </a:t>
            </a:r>
            <a:r>
              <a:rPr lang="en-US" altLang="zh-TW" sz="3200" b="1" dirty="0">
                <a:latin typeface="+mj-lt"/>
                <a:ea typeface="+mj-ea"/>
              </a:rPr>
              <a:t>The absence of true existence in all </a:t>
            </a:r>
            <a:r>
              <a:rPr lang="en-US" altLang="zh-TW" sz="3200" b="1" dirty="0" smtClean="0">
                <a:latin typeface="+mj-lt"/>
                <a:ea typeface="+mj-ea"/>
              </a:rPr>
              <a:t/>
            </a:r>
            <a:br>
              <a:rPr lang="en-US" altLang="zh-TW" sz="3200" b="1" dirty="0" smtClean="0">
                <a:latin typeface="+mj-lt"/>
                <a:ea typeface="+mj-ea"/>
              </a:rPr>
            </a:br>
            <a:r>
              <a:rPr lang="zh-TW" altLang="en-US" sz="3200" b="1" dirty="0" smtClean="0">
                <a:latin typeface="+mj-lt"/>
                <a:ea typeface="+mj-ea"/>
              </a:rPr>
              <a:t>               </a:t>
            </a:r>
            <a:r>
              <a:rPr lang="en-US" altLang="zh-TW" sz="3200" b="1" dirty="0" smtClean="0">
                <a:latin typeface="+mj-lt"/>
                <a:ea typeface="+mj-ea"/>
              </a:rPr>
              <a:t>phenomena.</a:t>
            </a:r>
            <a:endParaRPr lang="zh-TW" altLang="en-US" sz="3200" b="1" dirty="0">
              <a:latin typeface="+mj-lt"/>
              <a:ea typeface="+mj-ea"/>
            </a:endParaRPr>
          </a:p>
        </p:txBody>
      </p:sp>
    </p:spTree>
    <p:extLst>
      <p:ext uri="{BB962C8B-B14F-4D97-AF65-F5344CB8AC3E}">
        <p14:creationId xmlns:p14="http://schemas.microsoft.com/office/powerpoint/2010/main" val="2228337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107504" y="692696"/>
            <a:ext cx="8784976" cy="5303837"/>
          </a:xfrm>
          <a:prstGeom prst="rect">
            <a:avLst/>
          </a:prstGeom>
          <a:noFill/>
          <a:ln w="9525">
            <a:noFill/>
            <a:miter lim="800000"/>
            <a:headEnd/>
            <a:tailEnd/>
          </a:ln>
          <a:effectLst/>
        </p:spPr>
        <p:txBody>
          <a:bodyPr anchor="ctr"/>
          <a:lstStyle/>
          <a:p>
            <a:pPr>
              <a:defRPr/>
            </a:pPr>
            <a:r>
              <a:rPr lang="zh-TW" altLang="en-US" sz="3200" b="1" dirty="0">
                <a:latin typeface="+mj-lt"/>
                <a:ea typeface="+mj-ea"/>
              </a:rPr>
              <a:t> </a:t>
            </a:r>
            <a:r>
              <a:rPr lang="fr-FR" sz="3200" b="1" dirty="0" smtClean="0">
                <a:latin typeface="+mj-lt"/>
                <a:ea typeface="+mj-ea"/>
              </a:rPr>
              <a:t>3</a:t>
            </a:r>
            <a:r>
              <a:rPr lang="fr-FR" sz="3200" b="1" dirty="0">
                <a:latin typeface="+mj-lt"/>
                <a:ea typeface="+mj-ea"/>
              </a:rPr>
              <a:t>) The Truth of Cessation (Nirodha, </a:t>
            </a:r>
            <a:r>
              <a:rPr lang="zh-TW" altLang="en-US" sz="3200" b="1" dirty="0">
                <a:latin typeface="+mj-lt"/>
                <a:ea typeface="+mj-ea"/>
              </a:rPr>
              <a:t>滅</a:t>
            </a:r>
            <a:r>
              <a:rPr lang="en-US" altLang="zh-TW" sz="3200" b="1" dirty="0" smtClean="0">
                <a:latin typeface="+mj-lt"/>
                <a:ea typeface="+mj-ea"/>
              </a:rPr>
              <a:t>)</a:t>
            </a:r>
          </a:p>
          <a:p>
            <a:pPr>
              <a:defRPr/>
            </a:pPr>
            <a:endParaRPr lang="zh-TW" altLang="en-US" sz="3200" b="1" dirty="0" smtClean="0">
              <a:latin typeface="+mj-lt"/>
              <a:ea typeface="+mj-ea"/>
            </a:endParaRPr>
          </a:p>
          <a:p>
            <a:pPr>
              <a:defRPr/>
            </a:pPr>
            <a:r>
              <a:rPr lang="en-US" sz="3200" b="1" dirty="0" smtClean="0">
                <a:latin typeface="+mj-lt"/>
                <a:ea typeface="+mj-ea"/>
              </a:rPr>
              <a:t>     </a:t>
            </a:r>
            <a:r>
              <a:rPr lang="zh-TW" altLang="en-US" sz="3200" b="1" dirty="0" smtClean="0">
                <a:latin typeface="+mj-lt"/>
                <a:ea typeface="+mj-ea"/>
              </a:rPr>
              <a:t> </a:t>
            </a:r>
            <a:r>
              <a:rPr lang="en-US" sz="3200" b="1" dirty="0" smtClean="0">
                <a:latin typeface="+mj-lt"/>
                <a:ea typeface="+mj-ea"/>
              </a:rPr>
              <a:t>Emancipation </a:t>
            </a:r>
            <a:r>
              <a:rPr lang="en-US" sz="3200" b="1" dirty="0">
                <a:latin typeface="+mj-lt"/>
                <a:ea typeface="+mj-ea"/>
              </a:rPr>
              <a:t>of the self from all bondages </a:t>
            </a:r>
            <a:r>
              <a:rPr lang="zh-TW" altLang="en-US" sz="3200" b="1" dirty="0">
                <a:latin typeface="+mj-lt"/>
                <a:ea typeface="+mj-ea"/>
                <a:sym typeface="Wingdings 3"/>
              </a:rPr>
              <a:t></a:t>
            </a:r>
            <a:r>
              <a:rPr lang="en-US" sz="3200" b="1" dirty="0">
                <a:latin typeface="+mj-lt"/>
                <a:ea typeface="+mj-ea"/>
              </a:rPr>
              <a:t> </a:t>
            </a:r>
            <a:endParaRPr lang="zh-TW" altLang="en-US" sz="3200" b="1" dirty="0">
              <a:latin typeface="+mj-lt"/>
              <a:ea typeface="+mj-ea"/>
            </a:endParaRPr>
          </a:p>
          <a:p>
            <a:pPr>
              <a:spcBef>
                <a:spcPts val="1800"/>
              </a:spcBef>
              <a:defRPr/>
            </a:pPr>
            <a:r>
              <a:rPr lang="en-US" sz="3200" b="1" dirty="0">
                <a:latin typeface="+mj-lt"/>
                <a:ea typeface="+mj-ea"/>
              </a:rPr>
              <a:t>     </a:t>
            </a:r>
            <a:r>
              <a:rPr lang="en-US" sz="3200" b="1" dirty="0" smtClean="0">
                <a:latin typeface="+mj-lt"/>
                <a:ea typeface="+mj-ea"/>
              </a:rPr>
              <a:t> </a:t>
            </a:r>
            <a:r>
              <a:rPr lang="en-US" sz="3200" b="1" dirty="0">
                <a:latin typeface="+mj-lt"/>
                <a:ea typeface="+mj-ea"/>
              </a:rPr>
              <a:t>freedom of subjectivity attained through </a:t>
            </a:r>
          </a:p>
          <a:p>
            <a:pPr>
              <a:defRPr/>
            </a:pPr>
            <a:r>
              <a:rPr lang="en-US" sz="3200" b="1" dirty="0">
                <a:latin typeface="+mj-lt"/>
                <a:ea typeface="+mj-ea"/>
              </a:rPr>
              <a:t>       </a:t>
            </a:r>
            <a:r>
              <a:rPr lang="en-US" sz="3200" b="1" dirty="0" smtClean="0">
                <a:latin typeface="+mj-lt"/>
                <a:ea typeface="+mj-ea"/>
              </a:rPr>
              <a:t>cultivation</a:t>
            </a:r>
            <a:endParaRPr lang="zh-TW" altLang="en-US" sz="3200" b="1" dirty="0">
              <a:latin typeface="+mj-lt"/>
              <a:ea typeface="+mj-ea"/>
            </a:endParaRPr>
          </a:p>
          <a:p>
            <a:pPr>
              <a:spcBef>
                <a:spcPts val="1200"/>
              </a:spcBef>
              <a:defRPr/>
            </a:pPr>
            <a:r>
              <a:rPr lang="en-US" sz="3200" dirty="0">
                <a:latin typeface="+mj-lt"/>
                <a:ea typeface="+mj-ea"/>
              </a:rPr>
              <a:t>     </a:t>
            </a:r>
            <a:endParaRPr lang="zh-TW" altLang="en-US" sz="3200" dirty="0">
              <a:latin typeface="+mj-lt"/>
              <a:ea typeface="+mj-ea"/>
            </a:endParaRPr>
          </a:p>
          <a:p>
            <a:pPr>
              <a:spcAft>
                <a:spcPts val="0"/>
              </a:spcAft>
              <a:defRPr/>
            </a:pPr>
            <a:endParaRPr lang="en-US" sz="3600" dirty="0">
              <a:latin typeface="+mj-lt"/>
              <a:ea typeface="新細明體" charset="-120"/>
            </a:endParaRPr>
          </a:p>
          <a:p>
            <a:pPr>
              <a:spcAft>
                <a:spcPts val="1800"/>
              </a:spcAft>
              <a:defRPr/>
            </a:pPr>
            <a:endParaRPr lang="zh-TW" altLang="en-US" sz="2800" dirty="0">
              <a:latin typeface="+mj-lt"/>
              <a:ea typeface="SimSun"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1500188"/>
            <a:ext cx="9144000" cy="5143500"/>
          </a:xfrm>
          <a:prstGeom prst="rect">
            <a:avLst/>
          </a:prstGeom>
          <a:noFill/>
          <a:ln w="9525">
            <a:noFill/>
            <a:miter lim="800000"/>
            <a:headEnd/>
            <a:tailEnd/>
          </a:ln>
          <a:effectLst/>
        </p:spPr>
        <p:txBody>
          <a:bodyPr anchor="ctr"/>
          <a:lstStyle/>
          <a:p>
            <a:pPr>
              <a:defRPr/>
            </a:pPr>
            <a:r>
              <a:rPr lang="zh-TW" altLang="en-US" sz="3200" b="1" dirty="0">
                <a:latin typeface="+mj-lt"/>
                <a:ea typeface="+mj-ea"/>
              </a:rPr>
              <a:t>       </a:t>
            </a:r>
            <a:r>
              <a:rPr lang="en-US" sz="3200" b="1" dirty="0">
                <a:latin typeface="+mj-lt"/>
                <a:ea typeface="+mj-ea"/>
              </a:rPr>
              <a:t>4) The Truth of the Path (</a:t>
            </a:r>
            <a:r>
              <a:rPr lang="en-US" sz="3200" b="1" dirty="0" err="1">
                <a:latin typeface="+mj-lt"/>
                <a:ea typeface="+mj-ea"/>
              </a:rPr>
              <a:t>Magga</a:t>
            </a:r>
            <a:r>
              <a:rPr lang="en-US" sz="3200" b="1" dirty="0">
                <a:latin typeface="+mj-lt"/>
                <a:ea typeface="+mj-ea"/>
              </a:rPr>
              <a:t>, </a:t>
            </a:r>
            <a:r>
              <a:rPr lang="zh-TW" altLang="en-US" sz="3200" b="1" dirty="0">
                <a:latin typeface="+mj-lt"/>
                <a:ea typeface="+mj-ea"/>
              </a:rPr>
              <a:t>道</a:t>
            </a:r>
            <a:r>
              <a:rPr lang="en-US" sz="3200" b="1" dirty="0">
                <a:latin typeface="+mj-lt"/>
                <a:ea typeface="+mj-ea"/>
              </a:rPr>
              <a:t>)</a:t>
            </a:r>
            <a:endParaRPr lang="zh-TW" altLang="en-US" sz="3200" b="1" dirty="0">
              <a:latin typeface="+mj-lt"/>
              <a:ea typeface="+mj-ea"/>
            </a:endParaRPr>
          </a:p>
          <a:p>
            <a:pPr lvl="2">
              <a:spcBef>
                <a:spcPts val="1200"/>
              </a:spcBef>
              <a:defRPr/>
            </a:pPr>
            <a:r>
              <a:rPr lang="en-US" sz="2800" b="1" dirty="0">
                <a:latin typeface="+mj-lt"/>
                <a:ea typeface="+mj-ea"/>
              </a:rPr>
              <a:t>    </a:t>
            </a:r>
            <a:r>
              <a:rPr lang="en-US" sz="2800" b="1" dirty="0" err="1">
                <a:latin typeface="+mj-lt"/>
                <a:ea typeface="+mj-ea"/>
              </a:rPr>
              <a:t>i</a:t>
            </a:r>
            <a:r>
              <a:rPr lang="en-US" sz="2800" b="1" dirty="0">
                <a:latin typeface="+mj-lt"/>
                <a:ea typeface="+mj-ea"/>
              </a:rPr>
              <a:t>.   Ethical discipline (</a:t>
            </a:r>
            <a:r>
              <a:rPr lang="en-US" sz="2800" b="1" dirty="0" err="1">
                <a:latin typeface="+mj-lt"/>
                <a:ea typeface="+mj-ea"/>
              </a:rPr>
              <a:t>Sila</a:t>
            </a:r>
            <a:r>
              <a:rPr lang="en-US" sz="2800" b="1" dirty="0">
                <a:latin typeface="+mj-lt"/>
                <a:ea typeface="+mj-ea"/>
              </a:rPr>
              <a:t>, </a:t>
            </a:r>
            <a:r>
              <a:rPr lang="zh-TW" altLang="en-US" sz="2800" b="1" dirty="0">
                <a:latin typeface="+mj-lt"/>
                <a:ea typeface="+mj-ea"/>
              </a:rPr>
              <a:t>戒</a:t>
            </a:r>
            <a:r>
              <a:rPr lang="en-US" sz="2800" b="1" dirty="0">
                <a:latin typeface="+mj-lt"/>
                <a:ea typeface="+mj-ea"/>
              </a:rPr>
              <a:t>)</a:t>
            </a:r>
            <a:endParaRPr lang="zh-TW" altLang="en-US" sz="2800" b="1" dirty="0">
              <a:latin typeface="+mj-lt"/>
              <a:ea typeface="+mj-ea"/>
            </a:endParaRPr>
          </a:p>
          <a:p>
            <a:pPr lvl="2">
              <a:defRPr/>
            </a:pPr>
            <a:r>
              <a:rPr lang="en-US" sz="2800" b="1" dirty="0">
                <a:latin typeface="+mj-lt"/>
                <a:ea typeface="+mj-ea"/>
              </a:rPr>
              <a:t>    ii.  Calmness (</a:t>
            </a:r>
            <a:r>
              <a:rPr lang="en-US" sz="2800" b="1" dirty="0" err="1">
                <a:latin typeface="+mj-lt"/>
                <a:ea typeface="+mj-ea"/>
              </a:rPr>
              <a:t>Samachi</a:t>
            </a:r>
            <a:r>
              <a:rPr lang="en-US" sz="2800" b="1" dirty="0">
                <a:latin typeface="+mj-lt"/>
                <a:ea typeface="+mj-ea"/>
              </a:rPr>
              <a:t>, </a:t>
            </a:r>
            <a:r>
              <a:rPr lang="zh-TW" altLang="en-US" sz="2800" b="1" dirty="0">
                <a:latin typeface="+mj-lt"/>
                <a:ea typeface="+mj-ea"/>
              </a:rPr>
              <a:t>定</a:t>
            </a:r>
            <a:r>
              <a:rPr lang="en-US" sz="2800" b="1" dirty="0">
                <a:latin typeface="+mj-lt"/>
                <a:ea typeface="+mj-ea"/>
              </a:rPr>
              <a:t>)</a:t>
            </a:r>
            <a:endParaRPr lang="zh-TW" altLang="en-US" sz="2800" b="1" dirty="0">
              <a:latin typeface="+mj-lt"/>
              <a:ea typeface="+mj-ea"/>
            </a:endParaRPr>
          </a:p>
          <a:p>
            <a:pPr lvl="2">
              <a:defRPr/>
            </a:pPr>
            <a:r>
              <a:rPr lang="en-US" sz="2800" b="1" dirty="0">
                <a:latin typeface="+mj-lt"/>
                <a:ea typeface="+mj-ea"/>
              </a:rPr>
              <a:t>    iii. Wisdom (</a:t>
            </a:r>
            <a:r>
              <a:rPr lang="en-US" sz="2800" b="1" dirty="0" err="1">
                <a:latin typeface="+mj-lt"/>
                <a:ea typeface="+mj-ea"/>
              </a:rPr>
              <a:t>Panna</a:t>
            </a:r>
            <a:r>
              <a:rPr lang="en-US" sz="2800" b="1" dirty="0">
                <a:latin typeface="+mj-lt"/>
                <a:ea typeface="+mj-ea"/>
              </a:rPr>
              <a:t>, </a:t>
            </a:r>
            <a:r>
              <a:rPr lang="zh-TW" altLang="en-US" sz="2800" b="1" dirty="0">
                <a:latin typeface="+mj-lt"/>
                <a:ea typeface="+mj-ea"/>
              </a:rPr>
              <a:t>慧</a:t>
            </a:r>
            <a:r>
              <a:rPr lang="en-US" sz="2800" b="1" dirty="0">
                <a:latin typeface="+mj-lt"/>
                <a:ea typeface="+mj-ea"/>
              </a:rPr>
              <a:t>)</a:t>
            </a:r>
            <a:endParaRPr lang="zh-TW" altLang="en-US" sz="2800" b="1" dirty="0">
              <a:latin typeface="+mj-lt"/>
              <a:ea typeface="+mj-ea"/>
            </a:endParaRPr>
          </a:p>
          <a:p>
            <a:pPr>
              <a:defRPr/>
            </a:pPr>
            <a:r>
              <a:rPr lang="en-US" sz="2800" b="1" dirty="0">
                <a:latin typeface="+mj-lt"/>
                <a:ea typeface="+mj-ea"/>
              </a:rPr>
              <a:t>               </a:t>
            </a:r>
            <a:r>
              <a:rPr lang="zh-TW" altLang="en-US" sz="2800" b="1" dirty="0">
                <a:latin typeface="+mj-lt"/>
                <a:ea typeface="+mj-ea"/>
              </a:rPr>
              <a:t>→</a:t>
            </a:r>
            <a:r>
              <a:rPr lang="en-US" sz="2800" b="1" dirty="0">
                <a:latin typeface="+mj-lt"/>
                <a:ea typeface="+mj-ea"/>
              </a:rPr>
              <a:t> Enlightenment (</a:t>
            </a:r>
            <a:r>
              <a:rPr lang="zh-TW" altLang="en-US" sz="2800" b="1" dirty="0">
                <a:latin typeface="+mj-lt"/>
                <a:ea typeface="+mj-ea"/>
              </a:rPr>
              <a:t>正覺</a:t>
            </a:r>
            <a:r>
              <a:rPr lang="en-US" sz="2800" b="1" dirty="0">
                <a:latin typeface="+mj-lt"/>
                <a:ea typeface="+mj-ea"/>
              </a:rPr>
              <a:t>)</a:t>
            </a:r>
            <a:endParaRPr lang="zh-TW" altLang="en-US" sz="2800" b="1" dirty="0">
              <a:latin typeface="+mj-lt"/>
              <a:ea typeface="+mj-ea"/>
            </a:endParaRPr>
          </a:p>
          <a:p>
            <a:pPr lvl="2">
              <a:defRPr/>
            </a:pPr>
            <a:r>
              <a:rPr lang="en-US" sz="2800" b="1" dirty="0">
                <a:latin typeface="+mj-lt"/>
                <a:ea typeface="+mj-ea"/>
              </a:rPr>
              <a:t>    iv. The Eightfold Path (</a:t>
            </a:r>
            <a:r>
              <a:rPr lang="zh-TW" altLang="en-US" sz="2800" b="1" dirty="0">
                <a:latin typeface="+mj-lt"/>
                <a:ea typeface="+mj-ea"/>
              </a:rPr>
              <a:t>八正道</a:t>
            </a:r>
            <a:r>
              <a:rPr lang="en-US" sz="2800" b="1" dirty="0">
                <a:latin typeface="+mj-lt"/>
                <a:ea typeface="+mj-ea"/>
              </a:rPr>
              <a:t>)</a:t>
            </a:r>
            <a:endParaRPr lang="zh-TW" altLang="en-US" sz="2800" b="1" dirty="0">
              <a:latin typeface="+mj-lt"/>
              <a:ea typeface="+mj-ea"/>
            </a:endParaRPr>
          </a:p>
          <a:p>
            <a:pPr lvl="3">
              <a:defRPr/>
            </a:pPr>
            <a:r>
              <a:rPr lang="en-US" sz="2800" b="1" dirty="0">
                <a:latin typeface="+mj-lt"/>
                <a:ea typeface="+mj-ea"/>
              </a:rPr>
              <a:t>    1. Right Views (</a:t>
            </a:r>
            <a:r>
              <a:rPr lang="zh-TW" altLang="en-US" sz="2800" b="1" dirty="0">
                <a:latin typeface="+mj-lt"/>
                <a:ea typeface="+mj-ea"/>
              </a:rPr>
              <a:t>正見</a:t>
            </a:r>
            <a:r>
              <a:rPr lang="en-US" sz="2800" b="1" dirty="0">
                <a:latin typeface="+mj-lt"/>
                <a:ea typeface="+mj-ea"/>
              </a:rPr>
              <a:t>)</a:t>
            </a:r>
            <a:endParaRPr lang="zh-TW" altLang="en-US" sz="2800" b="1" dirty="0">
              <a:latin typeface="+mj-lt"/>
              <a:ea typeface="+mj-ea"/>
            </a:endParaRPr>
          </a:p>
          <a:p>
            <a:pPr lvl="3">
              <a:defRPr/>
            </a:pPr>
            <a:r>
              <a:rPr lang="en-US" sz="2800" b="1" dirty="0">
                <a:latin typeface="+mj-lt"/>
                <a:ea typeface="+mj-ea"/>
              </a:rPr>
              <a:t>    2. Right Intent (</a:t>
            </a:r>
            <a:r>
              <a:rPr lang="zh-TW" altLang="en-US" sz="2800" b="1" dirty="0">
                <a:latin typeface="+mj-lt"/>
                <a:ea typeface="+mj-ea"/>
              </a:rPr>
              <a:t>正思惟</a:t>
            </a:r>
            <a:r>
              <a:rPr lang="en-US" sz="2800" b="1" dirty="0">
                <a:latin typeface="+mj-lt"/>
                <a:ea typeface="+mj-ea"/>
              </a:rPr>
              <a:t>)</a:t>
            </a:r>
            <a:endParaRPr lang="zh-TW" altLang="en-US" sz="2800" b="1" dirty="0">
              <a:latin typeface="+mj-lt"/>
              <a:ea typeface="+mj-ea"/>
            </a:endParaRPr>
          </a:p>
          <a:p>
            <a:pPr lvl="3">
              <a:defRPr/>
            </a:pPr>
            <a:r>
              <a:rPr lang="en-US" sz="2800" b="1" dirty="0">
                <a:latin typeface="+mj-lt"/>
                <a:ea typeface="+mj-ea"/>
              </a:rPr>
              <a:t>    3. Right Speech (</a:t>
            </a:r>
            <a:r>
              <a:rPr lang="zh-TW" altLang="en-US" sz="2800" b="1" dirty="0">
                <a:latin typeface="+mj-lt"/>
                <a:ea typeface="+mj-ea"/>
              </a:rPr>
              <a:t>正語</a:t>
            </a:r>
            <a:r>
              <a:rPr lang="en-US" sz="2800" b="1" dirty="0">
                <a:latin typeface="+mj-lt"/>
                <a:ea typeface="+mj-ea"/>
              </a:rPr>
              <a:t>)</a:t>
            </a:r>
            <a:endParaRPr lang="zh-TW" altLang="en-US" sz="2800" b="1" dirty="0">
              <a:latin typeface="+mj-lt"/>
              <a:ea typeface="+mj-ea"/>
            </a:endParaRPr>
          </a:p>
          <a:p>
            <a:pPr lvl="3">
              <a:defRPr/>
            </a:pPr>
            <a:r>
              <a:rPr lang="en-US" sz="2800" b="1" dirty="0">
                <a:latin typeface="+mj-lt"/>
                <a:ea typeface="+mj-ea"/>
              </a:rPr>
              <a:t>    4. Right Conduct (</a:t>
            </a:r>
            <a:r>
              <a:rPr lang="zh-TW" altLang="en-US" sz="2800" b="1" dirty="0">
                <a:latin typeface="+mj-lt"/>
                <a:ea typeface="+mj-ea"/>
              </a:rPr>
              <a:t>正業</a:t>
            </a:r>
            <a:r>
              <a:rPr lang="en-US" sz="2800" b="1" dirty="0">
                <a:latin typeface="+mj-lt"/>
                <a:ea typeface="+mj-ea"/>
              </a:rPr>
              <a:t>)</a:t>
            </a:r>
            <a:endParaRPr lang="zh-TW" altLang="en-US" sz="2800" b="1" dirty="0">
              <a:latin typeface="+mj-lt"/>
              <a:ea typeface="+mj-ea"/>
            </a:endParaRPr>
          </a:p>
          <a:p>
            <a:pPr lvl="3">
              <a:defRPr/>
            </a:pPr>
            <a:r>
              <a:rPr lang="en-US" sz="2800" b="1" dirty="0">
                <a:latin typeface="+mj-lt"/>
                <a:ea typeface="+mj-ea"/>
              </a:rPr>
              <a:t>    5. Right Livelihood (</a:t>
            </a:r>
            <a:r>
              <a:rPr lang="zh-TW" altLang="en-US" sz="2800" b="1" dirty="0">
                <a:latin typeface="+mj-lt"/>
                <a:ea typeface="+mj-ea"/>
              </a:rPr>
              <a:t>正命</a:t>
            </a:r>
            <a:r>
              <a:rPr lang="en-US" sz="2800" b="1" dirty="0">
                <a:latin typeface="+mj-lt"/>
                <a:ea typeface="+mj-ea"/>
              </a:rPr>
              <a:t>)</a:t>
            </a:r>
            <a:endParaRPr lang="zh-TW" altLang="en-US" sz="2800" b="1" dirty="0">
              <a:latin typeface="+mj-lt"/>
              <a:ea typeface="+mj-ea"/>
            </a:endParaRPr>
          </a:p>
          <a:p>
            <a:pPr lvl="3">
              <a:defRPr/>
            </a:pPr>
            <a:r>
              <a:rPr lang="en-US" sz="2800" b="1" dirty="0">
                <a:latin typeface="+mj-lt"/>
                <a:ea typeface="+mj-ea"/>
              </a:rPr>
              <a:t>    6. Right Effort (</a:t>
            </a:r>
            <a:r>
              <a:rPr lang="zh-TW" altLang="en-US" sz="2800" b="1" dirty="0">
                <a:latin typeface="+mj-lt"/>
                <a:ea typeface="+mj-ea"/>
              </a:rPr>
              <a:t>正精進</a:t>
            </a:r>
            <a:r>
              <a:rPr lang="en-US" sz="2800" b="1" dirty="0">
                <a:latin typeface="+mj-lt"/>
                <a:ea typeface="+mj-ea"/>
              </a:rPr>
              <a:t>)</a:t>
            </a:r>
            <a:endParaRPr lang="zh-TW" altLang="en-US" sz="2800" b="1" dirty="0">
              <a:latin typeface="+mj-lt"/>
              <a:ea typeface="+mj-ea"/>
            </a:endParaRPr>
          </a:p>
          <a:p>
            <a:pPr lvl="3">
              <a:defRPr/>
            </a:pPr>
            <a:r>
              <a:rPr lang="en-US" sz="2800" b="1" dirty="0">
                <a:latin typeface="+mj-lt"/>
                <a:ea typeface="+mj-ea"/>
              </a:rPr>
              <a:t>    7. Right Mindfulness (</a:t>
            </a:r>
            <a:r>
              <a:rPr lang="zh-TW" altLang="en-US" sz="2800" b="1" dirty="0">
                <a:latin typeface="+mj-lt"/>
                <a:ea typeface="+mj-ea"/>
              </a:rPr>
              <a:t>正念</a:t>
            </a:r>
            <a:r>
              <a:rPr lang="en-US" sz="2800" b="1" dirty="0">
                <a:latin typeface="+mj-lt"/>
                <a:ea typeface="+mj-ea"/>
              </a:rPr>
              <a:t>)</a:t>
            </a:r>
            <a:endParaRPr lang="zh-TW" altLang="en-US" sz="2800" b="1" dirty="0">
              <a:latin typeface="+mj-lt"/>
              <a:ea typeface="+mj-ea"/>
            </a:endParaRPr>
          </a:p>
          <a:p>
            <a:pPr lvl="3">
              <a:defRPr/>
            </a:pPr>
            <a:r>
              <a:rPr lang="en-US" sz="2800" b="1" dirty="0">
                <a:latin typeface="+mj-lt"/>
                <a:ea typeface="+mj-ea"/>
              </a:rPr>
              <a:t>    8. Right Concentration (</a:t>
            </a:r>
            <a:r>
              <a:rPr lang="zh-TW" altLang="en-US" sz="2800" b="1" dirty="0">
                <a:latin typeface="+mj-lt"/>
                <a:ea typeface="+mj-ea"/>
              </a:rPr>
              <a:t>正定</a:t>
            </a:r>
            <a:r>
              <a:rPr lang="en-US" sz="2800" b="1" dirty="0">
                <a:latin typeface="+mj-lt"/>
                <a:ea typeface="+mj-ea"/>
              </a:rPr>
              <a:t>)</a:t>
            </a:r>
            <a:endParaRPr lang="zh-TW" altLang="en-US" sz="2800" b="1" dirty="0">
              <a:latin typeface="+mj-lt"/>
              <a:ea typeface="+mj-ea"/>
            </a:endParaRPr>
          </a:p>
          <a:p>
            <a:pPr>
              <a:spcBef>
                <a:spcPts val="1200"/>
              </a:spcBef>
              <a:defRPr/>
            </a:pPr>
            <a:r>
              <a:rPr lang="en-US" sz="3200" dirty="0">
                <a:latin typeface="+mj-lt"/>
                <a:ea typeface="+mj-ea"/>
              </a:rPr>
              <a:t>     </a:t>
            </a:r>
            <a:endParaRPr lang="zh-TW" altLang="en-US" sz="3200" dirty="0">
              <a:latin typeface="+mj-lt"/>
              <a:ea typeface="+mj-ea"/>
            </a:endParaRPr>
          </a:p>
          <a:p>
            <a:pPr>
              <a:spcAft>
                <a:spcPts val="0"/>
              </a:spcAft>
              <a:defRPr/>
            </a:pPr>
            <a:endParaRPr lang="en-US" sz="3600" dirty="0">
              <a:latin typeface="+mj-lt"/>
              <a:ea typeface="新細明體" charset="-120"/>
            </a:endParaRPr>
          </a:p>
          <a:p>
            <a:pPr>
              <a:spcAft>
                <a:spcPts val="1800"/>
              </a:spcAft>
              <a:defRPr/>
            </a:pPr>
            <a:endParaRPr lang="zh-TW" altLang="en-US" sz="2800" dirty="0">
              <a:latin typeface="+mj-lt"/>
              <a:ea typeface="SimSun"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Users\eastasia\Desktop\圖片集\人物及其墨跡\慧能肉身.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25" y="3527425"/>
            <a:ext cx="2428875"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0" y="428625"/>
            <a:ext cx="9144000" cy="5786438"/>
          </a:xfrm>
          <a:prstGeom prst="rect">
            <a:avLst/>
          </a:prstGeom>
          <a:noFill/>
          <a:ln w="9525">
            <a:noFill/>
            <a:miter lim="800000"/>
            <a:headEnd/>
            <a:tailEnd/>
          </a:ln>
          <a:effectLst/>
        </p:spPr>
        <p:txBody>
          <a:bodyPr anchor="ctr"/>
          <a:lstStyle/>
          <a:p>
            <a:pPr>
              <a:defRPr/>
            </a:pPr>
            <a:r>
              <a:rPr lang="en-US" sz="3200" b="1" dirty="0">
                <a:latin typeface="+mj-lt"/>
                <a:ea typeface="+mj-ea"/>
              </a:rPr>
              <a:t>3. Common Attributes of Chinese Buddhist Sects:</a:t>
            </a:r>
            <a:endParaRPr lang="zh-TW" altLang="en-US" sz="3200" b="1" dirty="0">
              <a:latin typeface="+mj-lt"/>
              <a:ea typeface="+mj-ea"/>
            </a:endParaRPr>
          </a:p>
          <a:p>
            <a:pPr>
              <a:spcBef>
                <a:spcPts val="1200"/>
              </a:spcBef>
              <a:defRPr/>
            </a:pPr>
            <a:r>
              <a:rPr lang="en-US" sz="3200" b="1" dirty="0">
                <a:latin typeface="+mj-lt"/>
                <a:ea typeface="+mj-ea"/>
              </a:rPr>
              <a:t>    3:1. Three Chinese sects of Buddhism:</a:t>
            </a:r>
            <a:endParaRPr lang="zh-TW" altLang="en-US" sz="3200" b="1" dirty="0">
              <a:latin typeface="+mj-lt"/>
              <a:ea typeface="+mj-ea"/>
            </a:endParaRPr>
          </a:p>
          <a:p>
            <a:pPr>
              <a:spcBef>
                <a:spcPts val="1200"/>
              </a:spcBef>
              <a:defRPr/>
            </a:pPr>
            <a:r>
              <a:rPr lang="en-US" sz="3200" b="1" dirty="0">
                <a:latin typeface="+mj-lt"/>
                <a:ea typeface="+mj-ea"/>
              </a:rPr>
              <a:t>       1) </a:t>
            </a:r>
            <a:r>
              <a:rPr lang="en-US" sz="3200" b="1" dirty="0" err="1">
                <a:latin typeface="+mj-lt"/>
                <a:ea typeface="+mj-ea"/>
              </a:rPr>
              <a:t>Tian</a:t>
            </a:r>
            <a:r>
              <a:rPr lang="en-US" sz="3200" b="1" dirty="0">
                <a:latin typeface="+mj-lt"/>
                <a:ea typeface="+mj-ea"/>
              </a:rPr>
              <a:t> Tai </a:t>
            </a:r>
            <a:r>
              <a:rPr lang="zh-TW" altLang="en-US" sz="3200" b="1" dirty="0">
                <a:latin typeface="+mj-lt"/>
                <a:ea typeface="+mj-ea"/>
              </a:rPr>
              <a:t>天台</a:t>
            </a:r>
            <a:r>
              <a:rPr lang="en-US" sz="3200" b="1" dirty="0">
                <a:latin typeface="+mj-lt"/>
                <a:ea typeface="+mj-ea"/>
              </a:rPr>
              <a:t> (Heavenly Terrace)</a:t>
            </a:r>
            <a:endParaRPr lang="zh-TW" altLang="en-US" sz="3200" b="1" dirty="0">
              <a:latin typeface="+mj-lt"/>
              <a:ea typeface="+mj-ea"/>
            </a:endParaRPr>
          </a:p>
          <a:p>
            <a:pPr>
              <a:spcBef>
                <a:spcPts val="1200"/>
              </a:spcBef>
              <a:defRPr/>
            </a:pPr>
            <a:r>
              <a:rPr lang="en-US" sz="3200" b="1" dirty="0">
                <a:latin typeface="+mj-lt"/>
                <a:ea typeface="+mj-ea"/>
              </a:rPr>
              <a:t>       2) </a:t>
            </a:r>
            <a:r>
              <a:rPr lang="en-US" sz="3200" b="1" dirty="0" err="1">
                <a:latin typeface="+mj-lt"/>
                <a:ea typeface="+mj-ea"/>
              </a:rPr>
              <a:t>Hua</a:t>
            </a:r>
            <a:r>
              <a:rPr lang="en-US" sz="3200" b="1" dirty="0">
                <a:latin typeface="+mj-lt"/>
                <a:ea typeface="+mj-ea"/>
              </a:rPr>
              <a:t> Yan </a:t>
            </a:r>
            <a:r>
              <a:rPr lang="zh-TW" altLang="en-US" sz="3200" b="1" dirty="0">
                <a:latin typeface="+mj-lt"/>
                <a:ea typeface="+mj-ea"/>
              </a:rPr>
              <a:t>華嚴 </a:t>
            </a:r>
            <a:r>
              <a:rPr lang="en-US" sz="3200" b="1" dirty="0">
                <a:latin typeface="+mj-lt"/>
                <a:ea typeface="+mj-ea"/>
              </a:rPr>
              <a:t>(Flowery Splendor)</a:t>
            </a:r>
            <a:endParaRPr lang="zh-TW" altLang="en-US" sz="3200" b="1" dirty="0">
              <a:latin typeface="+mj-lt"/>
              <a:ea typeface="+mj-ea"/>
            </a:endParaRPr>
          </a:p>
          <a:p>
            <a:pPr>
              <a:spcBef>
                <a:spcPts val="1200"/>
              </a:spcBef>
              <a:defRPr/>
            </a:pPr>
            <a:r>
              <a:rPr lang="en-US" sz="3200" b="1" dirty="0">
                <a:latin typeface="+mj-lt"/>
                <a:ea typeface="+mj-ea"/>
              </a:rPr>
              <a:t>       3) Chan or Zen </a:t>
            </a:r>
            <a:r>
              <a:rPr lang="zh-TW" altLang="en-US" sz="3200" b="1" dirty="0">
                <a:latin typeface="+mj-lt"/>
                <a:ea typeface="+mj-ea"/>
              </a:rPr>
              <a:t>禪</a:t>
            </a:r>
          </a:p>
          <a:p>
            <a:pPr>
              <a:defRPr/>
            </a:pPr>
            <a:endParaRPr lang="en-US" sz="3200" dirty="0">
              <a:latin typeface="+mj-lt"/>
              <a:ea typeface="+mj-ea"/>
            </a:endParaRPr>
          </a:p>
          <a:p>
            <a:pPr>
              <a:spcAft>
                <a:spcPts val="0"/>
              </a:spcAft>
              <a:defRPr/>
            </a:pPr>
            <a:endParaRPr lang="en-US" sz="3600" dirty="0">
              <a:latin typeface="+mj-lt"/>
              <a:ea typeface="新細明體" charset="-120"/>
            </a:endParaRPr>
          </a:p>
          <a:p>
            <a:pPr>
              <a:spcAft>
                <a:spcPts val="1800"/>
              </a:spcAft>
              <a:defRPr/>
            </a:pPr>
            <a:endParaRPr lang="zh-TW" altLang="en-US" sz="2800" dirty="0">
              <a:latin typeface="+mj-lt"/>
              <a:ea typeface="SimSun" pitchFamily="2" charset="-122"/>
            </a:endParaRPr>
          </a:p>
        </p:txBody>
      </p:sp>
      <p:sp>
        <p:nvSpPr>
          <p:cNvPr id="4" name="文字方塊 3"/>
          <p:cNvSpPr txBox="1"/>
          <p:nvPr/>
        </p:nvSpPr>
        <p:spPr>
          <a:xfrm>
            <a:off x="3851275" y="6237288"/>
            <a:ext cx="2863850" cy="400050"/>
          </a:xfrm>
          <a:prstGeom prst="rect">
            <a:avLst/>
          </a:prstGeom>
          <a:noFill/>
        </p:spPr>
        <p:txBody>
          <a:bodyPr>
            <a:spAutoFit/>
          </a:bodyPr>
          <a:lstStyle/>
          <a:p>
            <a:pPr>
              <a:defRPr/>
            </a:pPr>
            <a:r>
              <a:rPr lang="en-US" altLang="zh-TW" sz="2000" b="1" dirty="0">
                <a:latin typeface="+mj-lt"/>
              </a:rPr>
              <a:t>The Sixth Patriarch</a:t>
            </a:r>
            <a:endParaRPr lang="zh-TW" altLang="en-US" sz="2000" b="1"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1071563"/>
            <a:ext cx="9144000" cy="5786437"/>
          </a:xfrm>
          <a:prstGeom prst="rect">
            <a:avLst/>
          </a:prstGeom>
          <a:noFill/>
          <a:ln w="9525">
            <a:noFill/>
            <a:miter lim="800000"/>
            <a:headEnd/>
            <a:tailEnd/>
          </a:ln>
          <a:effectLst/>
        </p:spPr>
        <p:txBody>
          <a:bodyPr anchor="ctr"/>
          <a:lstStyle/>
          <a:p>
            <a:pPr>
              <a:defRPr/>
            </a:pPr>
            <a:r>
              <a:rPr lang="en-US" sz="3200" b="1" dirty="0">
                <a:latin typeface="+mj-lt"/>
                <a:ea typeface="新細明體" charset="-120"/>
              </a:rPr>
              <a:t>    3:2 Attributes:</a:t>
            </a:r>
            <a:endParaRPr lang="zh-TW" altLang="en-US" sz="3200" b="1" dirty="0">
              <a:latin typeface="+mj-lt"/>
              <a:ea typeface="新細明體" charset="-120"/>
            </a:endParaRPr>
          </a:p>
          <a:p>
            <a:pPr>
              <a:spcBef>
                <a:spcPts val="1200"/>
              </a:spcBef>
              <a:defRPr/>
            </a:pPr>
            <a:r>
              <a:rPr lang="en-US" sz="3200" b="1" dirty="0">
                <a:latin typeface="+mj-lt"/>
                <a:ea typeface="新細明體" charset="-120"/>
              </a:rPr>
              <a:t>       1) Affirmation of the subjectivity:</a:t>
            </a:r>
            <a:endParaRPr lang="zh-TW" altLang="en-US" sz="3200" b="1" dirty="0">
              <a:latin typeface="+mj-lt"/>
              <a:ea typeface="新細明體" charset="-120"/>
            </a:endParaRPr>
          </a:p>
          <a:p>
            <a:pPr>
              <a:spcBef>
                <a:spcPts val="1200"/>
              </a:spcBef>
              <a:defRPr/>
            </a:pPr>
            <a:r>
              <a:rPr lang="en-US" sz="3200" b="1" dirty="0">
                <a:latin typeface="+mj-lt"/>
                <a:ea typeface="新細明體" charset="-120"/>
              </a:rPr>
              <a:t>       2) All baptized in Chinese philosophical </a:t>
            </a:r>
          </a:p>
          <a:p>
            <a:pPr>
              <a:spcBef>
                <a:spcPts val="0"/>
              </a:spcBef>
              <a:defRPr/>
            </a:pPr>
            <a:r>
              <a:rPr lang="en-US" sz="3200" b="1" dirty="0">
                <a:latin typeface="+mj-lt"/>
                <a:ea typeface="新細明體" charset="-120"/>
              </a:rPr>
              <a:t>           traditions, esp.</a:t>
            </a:r>
            <a:endParaRPr lang="zh-TW" altLang="en-US" sz="3200" b="1" dirty="0">
              <a:latin typeface="+mj-lt"/>
              <a:ea typeface="新細明體" charset="-120"/>
            </a:endParaRPr>
          </a:p>
          <a:p>
            <a:pPr>
              <a:spcBef>
                <a:spcPts val="1200"/>
              </a:spcBef>
              <a:defRPr/>
            </a:pPr>
            <a:r>
              <a:rPr lang="en-US" sz="3200" b="1" dirty="0">
                <a:latin typeface="+mj-lt"/>
                <a:ea typeface="新細明體" charset="-120"/>
              </a:rPr>
              <a:t>           a) the concept of freedom in moral sense</a:t>
            </a:r>
            <a:endParaRPr lang="zh-TW" altLang="en-US" sz="3200" b="1" dirty="0">
              <a:latin typeface="+mj-lt"/>
              <a:ea typeface="新細明體" charset="-120"/>
            </a:endParaRPr>
          </a:p>
          <a:p>
            <a:pPr>
              <a:spcBef>
                <a:spcPts val="1200"/>
              </a:spcBef>
              <a:defRPr/>
            </a:pPr>
            <a:r>
              <a:rPr lang="en-US" sz="3200" b="1" dirty="0">
                <a:latin typeface="+mj-lt"/>
                <a:ea typeface="新細明體" charset="-120"/>
              </a:rPr>
              <a:t>           b) the concept of dynamism in moral sense</a:t>
            </a:r>
            <a:endParaRPr lang="zh-TW" altLang="en-US" sz="3200" b="1" dirty="0">
              <a:latin typeface="+mj-lt"/>
              <a:ea typeface="新細明體" charset="-120"/>
            </a:endParaRPr>
          </a:p>
          <a:p>
            <a:pPr>
              <a:spcBef>
                <a:spcPts val="1200"/>
              </a:spcBef>
              <a:defRPr/>
            </a:pPr>
            <a:r>
              <a:rPr lang="en-US" sz="3200" b="1" dirty="0">
                <a:latin typeface="+mj-lt"/>
                <a:ea typeface="新細明體" charset="-120"/>
              </a:rPr>
              <a:t>       Explain ?</a:t>
            </a:r>
            <a:endParaRPr lang="zh-TW" altLang="en-US" sz="3200" b="1" dirty="0">
              <a:latin typeface="+mj-lt"/>
              <a:ea typeface="新細明體" charset="-120"/>
            </a:endParaRPr>
          </a:p>
          <a:p>
            <a:pPr>
              <a:spcBef>
                <a:spcPts val="1200"/>
              </a:spcBef>
              <a:defRPr/>
            </a:pPr>
            <a:r>
              <a:rPr lang="en-US" sz="3200" b="1" dirty="0">
                <a:latin typeface="+mj-lt"/>
                <a:ea typeface="新細明體" charset="-120"/>
              </a:rPr>
              <a:t>           a) freedom</a:t>
            </a:r>
            <a:endParaRPr lang="zh-TW" altLang="en-US" sz="3200" b="1" dirty="0">
              <a:latin typeface="+mj-lt"/>
              <a:ea typeface="新細明體" charset="-120"/>
            </a:endParaRPr>
          </a:p>
          <a:p>
            <a:pPr>
              <a:spcBef>
                <a:spcPts val="1200"/>
              </a:spcBef>
              <a:defRPr/>
            </a:pPr>
            <a:r>
              <a:rPr lang="en-US" sz="3200" b="1" dirty="0">
                <a:latin typeface="+mj-lt"/>
                <a:ea typeface="新細明體" charset="-120"/>
              </a:rPr>
              <a:t>           b) dynamism</a:t>
            </a:r>
            <a:endParaRPr lang="zh-TW" altLang="en-US" sz="3200" b="1" dirty="0">
              <a:latin typeface="+mj-lt"/>
              <a:ea typeface="新細明體" charset="-120"/>
            </a:endParaRPr>
          </a:p>
          <a:p>
            <a:pPr>
              <a:defRPr/>
            </a:pPr>
            <a:endParaRPr lang="en-US" sz="3200" dirty="0">
              <a:latin typeface="+mj-lt"/>
              <a:ea typeface="+mj-ea"/>
            </a:endParaRPr>
          </a:p>
          <a:p>
            <a:pPr>
              <a:spcAft>
                <a:spcPts val="0"/>
              </a:spcAft>
              <a:defRPr/>
            </a:pPr>
            <a:endParaRPr lang="en-US" sz="3600" dirty="0">
              <a:latin typeface="+mj-lt"/>
              <a:ea typeface="新細明體" charset="-120"/>
            </a:endParaRPr>
          </a:p>
          <a:p>
            <a:pPr>
              <a:spcAft>
                <a:spcPts val="1800"/>
              </a:spcAft>
              <a:defRPr/>
            </a:pPr>
            <a:endParaRPr lang="zh-TW" altLang="en-US" sz="2800" dirty="0">
              <a:latin typeface="+mj-lt"/>
              <a:ea typeface="SimSun"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107504" y="785813"/>
            <a:ext cx="8784976" cy="5379491"/>
          </a:xfrm>
          <a:prstGeom prst="rect">
            <a:avLst/>
          </a:prstGeom>
          <a:noFill/>
          <a:ln w="9525">
            <a:noFill/>
            <a:miter lim="800000"/>
            <a:headEnd/>
            <a:tailEnd/>
          </a:ln>
          <a:effectLst/>
        </p:spPr>
        <p:txBody>
          <a:bodyPr anchor="ctr"/>
          <a:lstStyle/>
          <a:p>
            <a:pPr>
              <a:defRPr/>
            </a:pPr>
            <a:endParaRPr lang="en-US" sz="3200" dirty="0">
              <a:latin typeface="+mj-lt"/>
              <a:ea typeface="+mj-ea"/>
            </a:endParaRPr>
          </a:p>
          <a:p>
            <a:pPr>
              <a:defRPr/>
            </a:pPr>
            <a:r>
              <a:rPr lang="en-US" sz="3600" b="1" dirty="0">
                <a:latin typeface="+mj-lt"/>
                <a:ea typeface="+mj-ea"/>
              </a:rPr>
              <a:t>4</a:t>
            </a:r>
            <a:r>
              <a:rPr lang="en-US" sz="3600" b="1" dirty="0" smtClean="0">
                <a:latin typeface="+mj-lt"/>
                <a:ea typeface="+mj-ea"/>
              </a:rPr>
              <a:t>.The </a:t>
            </a:r>
            <a:r>
              <a:rPr lang="en-US" sz="3600" b="1" dirty="0">
                <a:latin typeface="+mj-lt"/>
                <a:ea typeface="+mj-ea"/>
              </a:rPr>
              <a:t>Hua Yan Buddhism:</a:t>
            </a:r>
            <a:endParaRPr lang="zh-TW" altLang="en-US" sz="3600" b="1" dirty="0">
              <a:latin typeface="+mj-lt"/>
              <a:ea typeface="+mj-ea"/>
            </a:endParaRPr>
          </a:p>
          <a:p>
            <a:pPr>
              <a:defRPr/>
            </a:pPr>
            <a:r>
              <a:rPr lang="en-US" sz="3200" b="1" dirty="0">
                <a:latin typeface="+mj-lt"/>
                <a:ea typeface="+mj-ea"/>
              </a:rPr>
              <a:t> </a:t>
            </a:r>
            <a:endParaRPr lang="zh-TW" altLang="en-US" sz="3200" b="1" dirty="0">
              <a:latin typeface="+mj-lt"/>
              <a:ea typeface="+mj-ea"/>
            </a:endParaRPr>
          </a:p>
          <a:p>
            <a:pPr>
              <a:defRPr/>
            </a:pPr>
            <a:r>
              <a:rPr lang="en-US" sz="3200" b="1" dirty="0">
                <a:latin typeface="+mj-lt"/>
                <a:ea typeface="+mj-ea"/>
              </a:rPr>
              <a:t>   </a:t>
            </a:r>
            <a:r>
              <a:rPr lang="en-US" sz="3200" b="1" dirty="0" smtClean="0">
                <a:latin typeface="+mj-lt"/>
                <a:ea typeface="+mj-ea"/>
              </a:rPr>
              <a:t>4:1 </a:t>
            </a:r>
            <a:r>
              <a:rPr lang="en-US" sz="3200" b="1" dirty="0">
                <a:latin typeface="+mj-lt"/>
                <a:ea typeface="+mj-ea"/>
              </a:rPr>
              <a:t>Sutra: </a:t>
            </a:r>
            <a:r>
              <a:rPr lang="zh-TW" altLang="en-US" sz="3200" b="1" dirty="0">
                <a:latin typeface="+mj-lt"/>
                <a:ea typeface="+mj-ea"/>
              </a:rPr>
              <a:t>大方廣佛華嚴經 </a:t>
            </a:r>
            <a:r>
              <a:rPr lang="en-US" sz="3200" b="1" i="1" dirty="0" err="1">
                <a:latin typeface="+mj-lt"/>
                <a:ea typeface="+mj-ea"/>
              </a:rPr>
              <a:t>Hua</a:t>
            </a:r>
            <a:r>
              <a:rPr lang="en-US" sz="3200" b="1" i="1" dirty="0">
                <a:latin typeface="+mj-lt"/>
                <a:ea typeface="+mj-ea"/>
              </a:rPr>
              <a:t> Yan </a:t>
            </a:r>
            <a:r>
              <a:rPr lang="en-US" sz="3200" b="1" i="1" dirty="0" err="1">
                <a:latin typeface="+mj-lt"/>
                <a:ea typeface="+mj-ea"/>
              </a:rPr>
              <a:t>jing</a:t>
            </a:r>
            <a:endParaRPr lang="zh-TW" altLang="en-US" sz="3200" b="1" dirty="0">
              <a:latin typeface="+mj-lt"/>
              <a:ea typeface="+mj-ea"/>
            </a:endParaRPr>
          </a:p>
          <a:p>
            <a:pPr>
              <a:defRPr/>
            </a:pPr>
            <a:r>
              <a:rPr lang="en-US" sz="3200" b="1" dirty="0">
                <a:latin typeface="+mj-lt"/>
                <a:ea typeface="+mj-ea"/>
              </a:rPr>
              <a:t>                  (</a:t>
            </a:r>
            <a:r>
              <a:rPr lang="en-US" sz="3200" b="1" i="1" dirty="0">
                <a:latin typeface="+mj-lt"/>
                <a:ea typeface="+mj-ea"/>
              </a:rPr>
              <a:t>Flowery Splendor Scripture</a:t>
            </a:r>
            <a:r>
              <a:rPr lang="en-US" sz="3200" b="1" dirty="0">
                <a:latin typeface="+mj-lt"/>
                <a:ea typeface="+mj-ea"/>
              </a:rPr>
              <a:t>)</a:t>
            </a:r>
            <a:endParaRPr lang="zh-TW" altLang="en-US" sz="3200" b="1" dirty="0">
              <a:latin typeface="+mj-lt"/>
              <a:ea typeface="+mj-ea"/>
            </a:endParaRPr>
          </a:p>
          <a:p>
            <a:pPr>
              <a:defRPr/>
            </a:pPr>
            <a:r>
              <a:rPr lang="en-US" sz="3200" b="1" dirty="0">
                <a:latin typeface="+mj-lt"/>
                <a:ea typeface="+mj-ea"/>
              </a:rPr>
              <a:t>         </a:t>
            </a:r>
          </a:p>
          <a:p>
            <a:pPr>
              <a:defRPr/>
            </a:pPr>
            <a:r>
              <a:rPr lang="en-US" sz="3200" b="1" dirty="0">
                <a:latin typeface="+mj-lt"/>
                <a:ea typeface="+mj-ea"/>
              </a:rPr>
              <a:t>          </a:t>
            </a:r>
            <a:r>
              <a:rPr lang="en-US" sz="3200" b="1" dirty="0" err="1">
                <a:latin typeface="+mj-lt"/>
                <a:ea typeface="+mj-ea"/>
              </a:rPr>
              <a:t>Fazang</a:t>
            </a:r>
            <a:r>
              <a:rPr lang="en-US" sz="3200" b="1" dirty="0">
                <a:latin typeface="+mj-lt"/>
                <a:ea typeface="+mj-ea"/>
              </a:rPr>
              <a:t> (</a:t>
            </a:r>
            <a:r>
              <a:rPr lang="zh-TW" altLang="en-US" sz="3200" b="1" dirty="0">
                <a:latin typeface="+mj-lt"/>
                <a:ea typeface="+mj-ea"/>
              </a:rPr>
              <a:t>法藏</a:t>
            </a:r>
            <a:r>
              <a:rPr lang="en-US" sz="3200" b="1" dirty="0">
                <a:latin typeface="+mj-lt"/>
                <a:ea typeface="+mj-ea"/>
              </a:rPr>
              <a:t>,643-712) or Law Mater </a:t>
            </a:r>
          </a:p>
          <a:p>
            <a:pPr>
              <a:defRPr/>
            </a:pPr>
            <a:r>
              <a:rPr lang="en-US" sz="3200" b="1" dirty="0">
                <a:latin typeface="+mj-lt"/>
                <a:ea typeface="+mj-ea"/>
              </a:rPr>
              <a:t>                                               </a:t>
            </a:r>
            <a:r>
              <a:rPr lang="en-US" sz="3200" b="1" dirty="0" err="1">
                <a:latin typeface="+mj-lt"/>
                <a:ea typeface="+mj-ea"/>
              </a:rPr>
              <a:t>Xianshou</a:t>
            </a:r>
            <a:r>
              <a:rPr lang="en-US" sz="3200" b="1" dirty="0">
                <a:latin typeface="+mj-lt"/>
                <a:ea typeface="+mj-ea"/>
              </a:rPr>
              <a:t> </a:t>
            </a:r>
            <a:r>
              <a:rPr lang="zh-TW" altLang="en-US" sz="3200" b="1" dirty="0">
                <a:latin typeface="+mj-lt"/>
                <a:ea typeface="+mj-ea"/>
              </a:rPr>
              <a:t>賢首法師</a:t>
            </a:r>
          </a:p>
          <a:p>
            <a:pPr>
              <a:defRPr/>
            </a:pPr>
            <a:endParaRPr lang="zh-TW" altLang="en-US" sz="3200" dirty="0">
              <a:latin typeface="+mj-lt"/>
              <a:ea typeface="+mj-ea"/>
            </a:endParaRPr>
          </a:p>
          <a:p>
            <a:pPr>
              <a:defRPr/>
            </a:pPr>
            <a:r>
              <a:rPr lang="en-US" sz="3600" dirty="0">
                <a:ea typeface="新細明體" charset="-120"/>
              </a:rPr>
              <a:t> </a:t>
            </a:r>
            <a:endParaRPr lang="zh-TW" altLang="en-US" sz="3600" dirty="0">
              <a:ea typeface="新細明體" charset="-120"/>
            </a:endParaRPr>
          </a:p>
          <a:p>
            <a:pPr>
              <a:defRPr/>
            </a:pPr>
            <a:endParaRPr lang="zh-TW" altLang="en-US" sz="3200" dirty="0">
              <a:latin typeface="+mj-lt"/>
              <a:ea typeface="新細明體" charset="-120"/>
            </a:endParaRPr>
          </a:p>
          <a:p>
            <a:pPr>
              <a:spcAft>
                <a:spcPts val="0"/>
              </a:spcAft>
              <a:defRPr/>
            </a:pPr>
            <a:endParaRPr lang="en-US" sz="3600" dirty="0">
              <a:latin typeface="+mj-lt"/>
              <a:ea typeface="新細明體" charset="-120"/>
            </a:endParaRPr>
          </a:p>
          <a:p>
            <a:pPr>
              <a:spcAft>
                <a:spcPts val="1800"/>
              </a:spcAft>
              <a:defRPr/>
            </a:pPr>
            <a:endParaRPr lang="zh-TW" altLang="en-US" sz="2800" dirty="0">
              <a:latin typeface="+mj-lt"/>
              <a:ea typeface="SimSun"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357188"/>
            <a:ext cx="9144000" cy="5929312"/>
          </a:xfrm>
          <a:prstGeom prst="rect">
            <a:avLst/>
          </a:prstGeom>
          <a:noFill/>
          <a:ln w="9525">
            <a:noFill/>
            <a:miter lim="800000"/>
            <a:headEnd/>
            <a:tailEnd/>
          </a:ln>
          <a:effectLst/>
        </p:spPr>
        <p:txBody>
          <a:bodyPr anchor="ctr"/>
          <a:lstStyle/>
          <a:p>
            <a:pPr>
              <a:defRPr/>
            </a:pPr>
            <a:endParaRPr lang="en-US" sz="3200" dirty="0">
              <a:latin typeface="+mj-lt"/>
              <a:ea typeface="+mj-ea"/>
            </a:endParaRPr>
          </a:p>
          <a:p>
            <a:pPr marL="514350" indent="-514350">
              <a:defRPr/>
            </a:pPr>
            <a:r>
              <a:rPr lang="en-US" sz="3600" b="1" dirty="0">
                <a:latin typeface="+mj-lt"/>
                <a:ea typeface="+mj-ea"/>
              </a:rPr>
              <a:t>1. The Historical Background:</a:t>
            </a:r>
          </a:p>
          <a:p>
            <a:pPr marL="514350" indent="-514350">
              <a:defRPr/>
            </a:pPr>
            <a:endParaRPr lang="zh-TW" altLang="en-US" sz="3200" b="1" dirty="0">
              <a:latin typeface="+mj-lt"/>
              <a:ea typeface="+mj-ea"/>
            </a:endParaRPr>
          </a:p>
          <a:p>
            <a:pPr>
              <a:defRPr/>
            </a:pPr>
            <a:r>
              <a:rPr lang="en-US" sz="3200" b="1" dirty="0">
                <a:latin typeface="+mj-lt"/>
                <a:ea typeface="+mj-ea"/>
              </a:rPr>
              <a:t>    Tang (618-907)</a:t>
            </a:r>
            <a:endParaRPr lang="zh-TW" altLang="en-US" sz="3200" b="1" dirty="0">
              <a:latin typeface="+mj-lt"/>
              <a:ea typeface="+mj-ea"/>
            </a:endParaRPr>
          </a:p>
          <a:p>
            <a:pPr>
              <a:spcBef>
                <a:spcPts val="1200"/>
              </a:spcBef>
              <a:spcAft>
                <a:spcPts val="1200"/>
              </a:spcAft>
              <a:defRPr/>
            </a:pPr>
            <a:r>
              <a:rPr lang="en-US" sz="3200" b="1" dirty="0">
                <a:latin typeface="+mj-lt"/>
                <a:ea typeface="+mj-ea"/>
              </a:rPr>
              <a:t>    An age of </a:t>
            </a:r>
            <a:r>
              <a:rPr lang="en-US" sz="3200" b="1" dirty="0" err="1">
                <a:latin typeface="+mj-lt"/>
                <a:ea typeface="+mj-ea"/>
              </a:rPr>
              <a:t>Pax</a:t>
            </a:r>
            <a:r>
              <a:rPr lang="en-US" sz="3200" b="1" dirty="0">
                <a:latin typeface="+mj-lt"/>
                <a:ea typeface="+mj-ea"/>
              </a:rPr>
              <a:t> </a:t>
            </a:r>
            <a:r>
              <a:rPr lang="en-US" sz="3200" b="1" dirty="0" err="1">
                <a:latin typeface="+mj-lt"/>
                <a:ea typeface="+mj-ea"/>
              </a:rPr>
              <a:t>Sinica</a:t>
            </a:r>
            <a:endParaRPr lang="zh-TW" altLang="en-US" sz="3200" b="1" dirty="0">
              <a:latin typeface="+mj-lt"/>
              <a:ea typeface="+mj-ea"/>
            </a:endParaRPr>
          </a:p>
          <a:p>
            <a:pPr>
              <a:spcBef>
                <a:spcPts val="1200"/>
              </a:spcBef>
              <a:spcAft>
                <a:spcPts val="1200"/>
              </a:spcAft>
              <a:defRPr/>
            </a:pPr>
            <a:r>
              <a:rPr lang="en-US" sz="3200" b="1" dirty="0">
                <a:latin typeface="+mj-lt"/>
                <a:ea typeface="+mj-ea"/>
              </a:rPr>
              <a:t>    An age of gifted poets, beautiful ladies</a:t>
            </a:r>
            <a:endParaRPr lang="zh-TW" altLang="en-US" sz="3200" b="1" dirty="0">
              <a:latin typeface="+mj-lt"/>
              <a:ea typeface="+mj-ea"/>
            </a:endParaRPr>
          </a:p>
          <a:p>
            <a:pPr>
              <a:defRPr/>
            </a:pPr>
            <a:r>
              <a:rPr lang="en-US" sz="3200" b="1" dirty="0">
                <a:latin typeface="+mj-lt"/>
                <a:ea typeface="+mj-ea"/>
              </a:rPr>
              <a:t>    "</a:t>
            </a:r>
            <a:r>
              <a:rPr lang="en-US" sz="3200" b="1" dirty="0" err="1">
                <a:latin typeface="+mj-lt"/>
                <a:ea typeface="+mj-ea"/>
              </a:rPr>
              <a:t>Shavelings</a:t>
            </a:r>
            <a:r>
              <a:rPr lang="en-US" sz="3200" b="1" dirty="0">
                <a:latin typeface="+mj-lt"/>
                <a:ea typeface="+mj-ea"/>
              </a:rPr>
              <a:t>" (Buddhist monks) and the </a:t>
            </a:r>
            <a:r>
              <a:rPr lang="en-US" sz="3200" b="1" dirty="0" err="1">
                <a:latin typeface="+mj-lt"/>
                <a:ea typeface="+mj-ea"/>
              </a:rPr>
              <a:t>Daoist</a:t>
            </a:r>
            <a:r>
              <a:rPr lang="en-US" sz="3200" b="1" dirty="0">
                <a:latin typeface="+mj-lt"/>
                <a:ea typeface="+mj-ea"/>
              </a:rPr>
              <a:t> </a:t>
            </a:r>
          </a:p>
          <a:p>
            <a:pPr>
              <a:defRPr/>
            </a:pPr>
            <a:r>
              <a:rPr lang="en-US" sz="3200" b="1" dirty="0">
                <a:latin typeface="+mj-lt"/>
                <a:ea typeface="+mj-ea"/>
              </a:rPr>
              <a:t>           priests walked in the street of </a:t>
            </a:r>
            <a:r>
              <a:rPr lang="en-US" sz="3200" b="1" dirty="0" err="1">
                <a:latin typeface="+mj-lt"/>
                <a:ea typeface="+mj-ea"/>
              </a:rPr>
              <a:t>Changan</a:t>
            </a:r>
            <a:r>
              <a:rPr lang="en-US" sz="3200" b="1" dirty="0">
                <a:latin typeface="+mj-lt"/>
                <a:ea typeface="+mj-ea"/>
              </a:rPr>
              <a:t> </a:t>
            </a:r>
            <a:r>
              <a:rPr lang="zh-TW" altLang="en-US" sz="3200" b="1" dirty="0">
                <a:latin typeface="+mj-lt"/>
                <a:ea typeface="+mj-ea"/>
              </a:rPr>
              <a:t>長安</a:t>
            </a:r>
            <a:r>
              <a:rPr lang="en-US" sz="3200" b="1" dirty="0">
                <a:latin typeface="+mj-lt"/>
                <a:ea typeface="+mj-ea"/>
              </a:rPr>
              <a:t>.</a:t>
            </a:r>
            <a:endParaRPr lang="zh-TW" altLang="en-US" sz="3200" b="1" dirty="0">
              <a:latin typeface="+mj-lt"/>
              <a:ea typeface="+mj-ea"/>
            </a:endParaRPr>
          </a:p>
          <a:p>
            <a:pPr>
              <a:defRPr/>
            </a:pPr>
            <a:endParaRPr lang="zh-TW" altLang="en-US" sz="3600" dirty="0">
              <a:latin typeface="+mj-lt"/>
              <a:ea typeface="新細明體" charset="-120"/>
            </a:endParaRPr>
          </a:p>
          <a:p>
            <a:pPr>
              <a:defRPr/>
            </a:pPr>
            <a:r>
              <a:rPr lang="en-US" sz="3600" dirty="0">
                <a:latin typeface="+mj-lt"/>
                <a:ea typeface="新細明體" charset="-120"/>
              </a:rPr>
              <a:t> </a:t>
            </a:r>
            <a:endParaRPr lang="zh-TW" altLang="en-US" sz="3600" dirty="0">
              <a:latin typeface="+mj-lt"/>
              <a:ea typeface="新細明體"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0"/>
            <a:ext cx="8964488" cy="6429375"/>
          </a:xfrm>
          <a:prstGeom prst="rect">
            <a:avLst/>
          </a:prstGeom>
          <a:noFill/>
          <a:ln w="9525">
            <a:noFill/>
            <a:miter lim="800000"/>
            <a:headEnd/>
            <a:tailEnd/>
          </a:ln>
          <a:effectLst/>
        </p:spPr>
        <p:txBody>
          <a:bodyPr anchor="ctr"/>
          <a:lstStyle/>
          <a:p>
            <a:pPr>
              <a:defRPr/>
            </a:pPr>
            <a:endParaRPr lang="en-US" sz="3200" dirty="0">
              <a:latin typeface="+mj-lt"/>
              <a:ea typeface="+mj-ea"/>
            </a:endParaRPr>
          </a:p>
          <a:p>
            <a:pPr marL="1168400" indent="-1168400">
              <a:defRPr/>
            </a:pPr>
            <a:r>
              <a:rPr lang="en-US" sz="3200" b="1" dirty="0">
                <a:latin typeface="+mj-lt"/>
                <a:ea typeface="+mj-ea"/>
              </a:rPr>
              <a:t>    </a:t>
            </a:r>
            <a:r>
              <a:rPr lang="en-US" sz="3200" b="1" dirty="0" smtClean="0">
                <a:latin typeface="+mj-lt"/>
                <a:ea typeface="+mj-ea"/>
              </a:rPr>
              <a:t>4:2 </a:t>
            </a:r>
            <a:r>
              <a:rPr lang="zh-TW" altLang="en-US" sz="3200" b="1" dirty="0">
                <a:latin typeface="+mj-lt"/>
                <a:ea typeface="+mj-ea"/>
              </a:rPr>
              <a:t>法界觀</a:t>
            </a:r>
            <a:r>
              <a:rPr lang="en-US" sz="3200" b="1" dirty="0">
                <a:latin typeface="+mj-lt"/>
                <a:ea typeface="+mj-ea"/>
              </a:rPr>
              <a:t> (the universal Causation of the Realm of  </a:t>
            </a:r>
            <a:r>
              <a:rPr lang="en-US" sz="3200" b="1" dirty="0" err="1">
                <a:latin typeface="+mj-lt"/>
                <a:ea typeface="+mj-ea"/>
              </a:rPr>
              <a:t>Dharmas</a:t>
            </a:r>
            <a:r>
              <a:rPr lang="en-US" sz="3200" b="1" dirty="0">
                <a:latin typeface="+mj-lt"/>
                <a:ea typeface="+mj-ea"/>
              </a:rPr>
              <a:t> = elements of existence)</a:t>
            </a:r>
            <a:endParaRPr lang="zh-TW" altLang="en-US" sz="3200" b="1" dirty="0">
              <a:latin typeface="+mj-lt"/>
              <a:ea typeface="+mj-ea"/>
            </a:endParaRPr>
          </a:p>
          <a:p>
            <a:pPr>
              <a:spcBef>
                <a:spcPts val="1200"/>
              </a:spcBef>
              <a:spcAft>
                <a:spcPts val="1200"/>
              </a:spcAft>
              <a:defRPr/>
            </a:pPr>
            <a:r>
              <a:rPr lang="zh-TW" altLang="en-US" sz="3200" b="1" dirty="0">
                <a:latin typeface="+mj-lt"/>
                <a:ea typeface="+mj-ea"/>
              </a:rPr>
              <a:t>          四法界</a:t>
            </a:r>
            <a:r>
              <a:rPr lang="en-US" sz="3200" b="1" dirty="0">
                <a:latin typeface="+mj-lt"/>
                <a:ea typeface="+mj-ea"/>
              </a:rPr>
              <a:t>:</a:t>
            </a:r>
            <a:endParaRPr lang="zh-TW" altLang="en-US" sz="3200" b="1" dirty="0">
              <a:latin typeface="+mj-lt"/>
              <a:ea typeface="+mj-ea"/>
            </a:endParaRPr>
          </a:p>
          <a:p>
            <a:pPr>
              <a:defRPr/>
            </a:pPr>
            <a:r>
              <a:rPr lang="en-US" sz="3200" b="1" dirty="0">
                <a:latin typeface="+mj-lt"/>
                <a:ea typeface="+mj-ea"/>
              </a:rPr>
              <a:t>            1). The Realm of Facts </a:t>
            </a:r>
            <a:r>
              <a:rPr lang="zh-TW" altLang="en-US" sz="3200" b="1" dirty="0">
                <a:latin typeface="+mj-lt"/>
                <a:ea typeface="+mj-ea"/>
              </a:rPr>
              <a:t>事法界</a:t>
            </a:r>
          </a:p>
          <a:p>
            <a:pPr>
              <a:defRPr/>
            </a:pPr>
            <a:r>
              <a:rPr lang="en-US" sz="3200" b="1" dirty="0">
                <a:latin typeface="+mj-lt"/>
                <a:ea typeface="+mj-ea"/>
              </a:rPr>
              <a:t>            2). The Realm of Principle Orders </a:t>
            </a:r>
            <a:r>
              <a:rPr lang="zh-TW" altLang="en-US" sz="3200" b="1" dirty="0">
                <a:latin typeface="+mj-lt"/>
                <a:ea typeface="+mj-ea"/>
              </a:rPr>
              <a:t>理法界</a:t>
            </a:r>
          </a:p>
          <a:p>
            <a:pPr>
              <a:defRPr/>
            </a:pPr>
            <a:r>
              <a:rPr lang="en-US" sz="3200" b="1" dirty="0">
                <a:latin typeface="+mj-lt"/>
                <a:ea typeface="+mj-ea"/>
              </a:rPr>
              <a:t>            3). The Realm of Principle and Facts </a:t>
            </a:r>
          </a:p>
          <a:p>
            <a:pPr>
              <a:defRPr/>
            </a:pPr>
            <a:r>
              <a:rPr lang="en-US" sz="3200" b="1" dirty="0">
                <a:latin typeface="+mj-lt"/>
                <a:ea typeface="+mj-ea"/>
              </a:rPr>
              <a:t>                                       Harmonized </a:t>
            </a:r>
            <a:r>
              <a:rPr lang="zh-TW" altLang="en-US" sz="3200" b="1" dirty="0">
                <a:latin typeface="+mj-lt"/>
                <a:ea typeface="+mj-ea"/>
              </a:rPr>
              <a:t>理事無礙法界</a:t>
            </a:r>
          </a:p>
          <a:p>
            <a:pPr>
              <a:defRPr/>
            </a:pPr>
            <a:r>
              <a:rPr lang="en-US" sz="3200" b="1" dirty="0">
                <a:latin typeface="+mj-lt"/>
                <a:ea typeface="+mj-ea"/>
              </a:rPr>
              <a:t>            4). Realm of All Facts Interwoven and               </a:t>
            </a:r>
          </a:p>
          <a:p>
            <a:pPr>
              <a:defRPr/>
            </a:pPr>
            <a:r>
              <a:rPr lang="en-US" sz="3200" b="1" dirty="0">
                <a:latin typeface="+mj-lt"/>
                <a:ea typeface="+mj-ea"/>
              </a:rPr>
              <a:t>                            Mutually Identified </a:t>
            </a:r>
            <a:r>
              <a:rPr lang="zh-TW" altLang="en-US" sz="3200" b="1" dirty="0">
                <a:latin typeface="+mj-lt"/>
                <a:ea typeface="+mj-ea"/>
              </a:rPr>
              <a:t>事事無礙法界</a:t>
            </a:r>
          </a:p>
          <a:p>
            <a:pPr>
              <a:defRPr/>
            </a:pPr>
            <a:r>
              <a:rPr lang="en-US" sz="3200" b="1" dirty="0">
                <a:latin typeface="+mj-lt"/>
                <a:ea typeface="+mj-ea"/>
              </a:rPr>
              <a:t>            ∴ "One includes all, all includes one." </a:t>
            </a:r>
          </a:p>
          <a:p>
            <a:pPr>
              <a:defRPr/>
            </a:pPr>
            <a:r>
              <a:rPr lang="en-US" sz="3200" b="1" dirty="0">
                <a:latin typeface="+mj-lt"/>
                <a:ea typeface="+mj-ea"/>
              </a:rPr>
              <a:t>                  (</a:t>
            </a:r>
            <a:r>
              <a:rPr lang="zh-TW" altLang="en-US" sz="3200" b="1" dirty="0">
                <a:latin typeface="+mj-lt"/>
                <a:ea typeface="+mj-ea"/>
              </a:rPr>
              <a:t>一攝一切，一切攝一</a:t>
            </a:r>
            <a:r>
              <a:rPr lang="en-US" sz="3200" b="1" dirty="0">
                <a:latin typeface="+mj-lt"/>
                <a:ea typeface="+mj-ea"/>
              </a:rPr>
              <a:t>)</a:t>
            </a:r>
            <a:endParaRPr lang="zh-TW" altLang="en-US" sz="3200" b="1" dirty="0">
              <a:latin typeface="+mj-lt"/>
              <a:ea typeface="+mj-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785813"/>
            <a:ext cx="9144000" cy="6072187"/>
          </a:xfrm>
          <a:prstGeom prst="rect">
            <a:avLst/>
          </a:prstGeom>
          <a:noFill/>
          <a:ln w="9525">
            <a:noFill/>
            <a:miter lim="800000"/>
            <a:headEnd/>
            <a:tailEnd/>
          </a:ln>
          <a:effectLst/>
        </p:spPr>
        <p:txBody>
          <a:bodyPr anchor="ctr"/>
          <a:lstStyle/>
          <a:p>
            <a:pPr marL="1082675" indent="-1082675">
              <a:defRPr/>
            </a:pPr>
            <a:r>
              <a:rPr lang="en-US" sz="3200" b="1" dirty="0">
                <a:latin typeface="+mj-lt"/>
                <a:ea typeface="+mj-ea"/>
              </a:rPr>
              <a:t>          The world is visualized by </a:t>
            </a:r>
            <a:r>
              <a:rPr lang="en-US" sz="3200" b="1" dirty="0" err="1">
                <a:latin typeface="+mj-lt"/>
                <a:ea typeface="+mj-ea"/>
              </a:rPr>
              <a:t>Fazang</a:t>
            </a:r>
            <a:r>
              <a:rPr lang="en-US" sz="3200" b="1" dirty="0">
                <a:latin typeface="+mj-lt"/>
                <a:ea typeface="+mj-ea"/>
              </a:rPr>
              <a:t> as a tightly-interwoven and inter-penetrated network in which all dimensions of existence are mutually  inclusive. (</a:t>
            </a:r>
            <a:r>
              <a:rPr lang="zh-TW" altLang="en-US" sz="3200" b="1" dirty="0">
                <a:latin typeface="+mj-lt"/>
                <a:ea typeface="+mj-ea"/>
              </a:rPr>
              <a:t>「因陀羅網，重重無盡」</a:t>
            </a:r>
            <a:r>
              <a:rPr lang="en-US" sz="3200" b="1" dirty="0">
                <a:latin typeface="+mj-lt"/>
                <a:ea typeface="+mj-ea"/>
              </a:rPr>
              <a:t>)</a:t>
            </a:r>
            <a:endParaRPr lang="zh-TW" altLang="en-US" sz="3200" b="1" dirty="0">
              <a:latin typeface="+mj-lt"/>
              <a:ea typeface="+mj-ea"/>
            </a:endParaRPr>
          </a:p>
          <a:p>
            <a:pPr>
              <a:defRPr/>
            </a:pPr>
            <a:endParaRPr lang="en-US" sz="3200" b="1" dirty="0">
              <a:latin typeface="+mj-lt"/>
              <a:ea typeface="+mj-ea"/>
            </a:endParaRPr>
          </a:p>
          <a:p>
            <a:pPr>
              <a:defRPr/>
            </a:pPr>
            <a:r>
              <a:rPr lang="en-US" sz="3200" b="1" dirty="0">
                <a:latin typeface="+mj-lt"/>
                <a:ea typeface="+mj-ea"/>
              </a:rPr>
              <a:t>          All phenomena are manifestations of mind.</a:t>
            </a:r>
            <a:endParaRPr lang="zh-TW" altLang="en-US" sz="3200" b="1" dirty="0">
              <a:latin typeface="+mj-lt"/>
              <a:ea typeface="+mj-ea"/>
            </a:endParaRPr>
          </a:p>
          <a:p>
            <a:pPr>
              <a:defRPr/>
            </a:pPr>
            <a:endParaRPr lang="zh-TW" altLang="en-US" sz="3200" dirty="0">
              <a:latin typeface="+mj-lt"/>
              <a:ea typeface="+mj-ea"/>
            </a:endParaRPr>
          </a:p>
          <a:p>
            <a:pPr>
              <a:defRPr/>
            </a:pPr>
            <a:r>
              <a:rPr lang="en-US" sz="3600" dirty="0">
                <a:ea typeface="新細明體" charset="-120"/>
              </a:rPr>
              <a:t> </a:t>
            </a:r>
            <a:endParaRPr lang="zh-TW" altLang="en-US" sz="3600" dirty="0">
              <a:ea typeface="新細明體" charset="-120"/>
            </a:endParaRPr>
          </a:p>
          <a:p>
            <a:pPr>
              <a:defRPr/>
            </a:pPr>
            <a:endParaRPr lang="zh-TW" altLang="en-US" sz="3200" dirty="0">
              <a:latin typeface="+mj-lt"/>
              <a:ea typeface="新細明體" charset="-120"/>
            </a:endParaRPr>
          </a:p>
          <a:p>
            <a:pPr>
              <a:spcAft>
                <a:spcPts val="0"/>
              </a:spcAft>
              <a:defRPr/>
            </a:pPr>
            <a:endParaRPr lang="en-US" sz="3600" dirty="0">
              <a:latin typeface="+mj-lt"/>
              <a:ea typeface="新細明體" charset="-120"/>
            </a:endParaRPr>
          </a:p>
          <a:p>
            <a:pPr>
              <a:spcAft>
                <a:spcPts val="1800"/>
              </a:spcAft>
              <a:defRPr/>
            </a:pPr>
            <a:endParaRPr lang="zh-TW" altLang="en-US" sz="2800" dirty="0">
              <a:latin typeface="+mj-lt"/>
              <a:ea typeface="SimSun"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342900" y="1700213"/>
            <a:ext cx="9829800" cy="5459412"/>
          </a:xfrm>
          <a:prstGeom prst="rect">
            <a:avLst/>
          </a:prstGeom>
          <a:noFill/>
          <a:ln w="9525">
            <a:noFill/>
            <a:miter lim="800000"/>
            <a:headEnd/>
            <a:tailEnd/>
          </a:ln>
          <a:effectLst/>
        </p:spPr>
        <p:txBody>
          <a:bodyPr anchor="ctr"/>
          <a:lstStyle/>
          <a:p>
            <a:pPr>
              <a:defRPr/>
            </a:pPr>
            <a:r>
              <a:rPr lang="en-US" sz="3200" dirty="0">
                <a:latin typeface="+mj-lt"/>
                <a:ea typeface="+mj-ea"/>
              </a:rPr>
              <a:t>    </a:t>
            </a:r>
            <a:r>
              <a:rPr lang="en-US" sz="3200" b="1" dirty="0">
                <a:latin typeface="+mj-lt"/>
                <a:ea typeface="+mj-ea"/>
              </a:rPr>
              <a:t>4</a:t>
            </a:r>
            <a:r>
              <a:rPr lang="en-US" sz="3200" b="1" dirty="0" smtClean="0">
                <a:latin typeface="+mj-lt"/>
                <a:ea typeface="+mj-ea"/>
              </a:rPr>
              <a:t>:3 </a:t>
            </a:r>
            <a:r>
              <a:rPr lang="en-US" sz="3200" b="1" dirty="0">
                <a:latin typeface="+mj-lt"/>
                <a:ea typeface="+mj-ea"/>
              </a:rPr>
              <a:t>The Theory of the Ten Mysterious Gates </a:t>
            </a:r>
          </a:p>
          <a:p>
            <a:pPr>
              <a:defRPr/>
            </a:pPr>
            <a:r>
              <a:rPr lang="en-US" sz="3200" b="1" dirty="0">
                <a:latin typeface="+mj-lt"/>
                <a:ea typeface="+mj-ea"/>
              </a:rPr>
              <a:t>                                                             (</a:t>
            </a:r>
            <a:r>
              <a:rPr lang="zh-TW" altLang="en-US" sz="3200" b="1" dirty="0">
                <a:latin typeface="+mj-lt"/>
                <a:ea typeface="+mj-ea"/>
              </a:rPr>
              <a:t>十玄門</a:t>
            </a:r>
            <a:r>
              <a:rPr lang="en-US" sz="3200" b="1" dirty="0">
                <a:latin typeface="+mj-lt"/>
                <a:ea typeface="+mj-ea"/>
              </a:rPr>
              <a:t>):</a:t>
            </a:r>
          </a:p>
          <a:p>
            <a:pPr>
              <a:spcBef>
                <a:spcPts val="1200"/>
              </a:spcBef>
              <a:spcAft>
                <a:spcPts val="1200"/>
              </a:spcAft>
              <a:defRPr/>
            </a:pPr>
            <a:r>
              <a:rPr lang="en-US" sz="3200" b="1" dirty="0">
                <a:latin typeface="+mj-lt"/>
                <a:ea typeface="+mj-ea"/>
              </a:rPr>
              <a:t>          Empress Wu (</a:t>
            </a:r>
            <a:r>
              <a:rPr lang="zh-TW" altLang="en-US" sz="3200" b="1" dirty="0">
                <a:latin typeface="+mj-lt"/>
                <a:ea typeface="+mj-ea"/>
              </a:rPr>
              <a:t>武則天</a:t>
            </a:r>
            <a:r>
              <a:rPr lang="en-US" sz="3200" b="1" dirty="0">
                <a:latin typeface="+mj-lt"/>
                <a:ea typeface="+mj-ea"/>
              </a:rPr>
              <a:t>, 624?-705, r. 690-705)</a:t>
            </a:r>
            <a:endParaRPr lang="zh-TW" altLang="en-US" sz="3200" b="1" dirty="0">
              <a:latin typeface="+mj-lt"/>
              <a:ea typeface="+mj-ea"/>
            </a:endParaRPr>
          </a:p>
          <a:p>
            <a:pPr>
              <a:spcBef>
                <a:spcPts val="1200"/>
              </a:spcBef>
              <a:spcAft>
                <a:spcPts val="1200"/>
              </a:spcAft>
              <a:defRPr/>
            </a:pPr>
            <a:r>
              <a:rPr lang="en-US" sz="3200" b="1" dirty="0">
                <a:latin typeface="+mj-lt"/>
                <a:ea typeface="+mj-ea"/>
              </a:rPr>
              <a:t>          </a:t>
            </a:r>
            <a:r>
              <a:rPr lang="en-US" sz="3200" b="1" dirty="0" err="1">
                <a:latin typeface="+mj-lt"/>
                <a:ea typeface="+mj-ea"/>
              </a:rPr>
              <a:t>Fazang</a:t>
            </a:r>
            <a:r>
              <a:rPr lang="en-US" sz="3200" b="1" dirty="0">
                <a:latin typeface="+mj-lt"/>
                <a:ea typeface="+mj-ea"/>
              </a:rPr>
              <a:t>, </a:t>
            </a:r>
            <a:r>
              <a:rPr lang="en-US" sz="3200" b="1" i="1" dirty="0">
                <a:latin typeface="+mj-lt"/>
                <a:ea typeface="+mj-ea"/>
              </a:rPr>
              <a:t>Treatise on the Golden Lion</a:t>
            </a:r>
            <a:endParaRPr lang="zh-TW" altLang="en-US" sz="3200" b="1" dirty="0">
              <a:latin typeface="+mj-lt"/>
              <a:ea typeface="+mj-ea"/>
            </a:endParaRPr>
          </a:p>
          <a:p>
            <a:pPr>
              <a:defRPr/>
            </a:pPr>
            <a:r>
              <a:rPr lang="en-US" sz="3200" b="1" dirty="0">
                <a:latin typeface="+mj-lt"/>
                <a:ea typeface="+mj-ea"/>
              </a:rPr>
              <a:t>          Gold   ←→  Lion</a:t>
            </a:r>
            <a:endParaRPr lang="zh-TW" altLang="en-US" sz="3200" b="1" dirty="0">
              <a:latin typeface="+mj-lt"/>
              <a:ea typeface="+mj-ea"/>
            </a:endParaRPr>
          </a:p>
          <a:p>
            <a:pPr>
              <a:defRPr/>
            </a:pPr>
            <a:r>
              <a:rPr lang="en-US" sz="2800" b="1" dirty="0">
                <a:latin typeface="+mj-lt"/>
                <a:ea typeface="+mj-ea"/>
                <a:sym typeface="Wingdings"/>
              </a:rPr>
              <a:t>              </a:t>
            </a:r>
            <a:r>
              <a:rPr lang="en-US" sz="2800" b="1" dirty="0">
                <a:latin typeface="+mj-lt"/>
                <a:ea typeface="+mj-ea"/>
              </a:rPr>
              <a:t> Gold and Lion come into existence simultaneously.</a:t>
            </a:r>
            <a:endParaRPr lang="zh-TW" altLang="en-US" sz="2800" b="1" dirty="0">
              <a:latin typeface="+mj-lt"/>
              <a:ea typeface="+mj-ea"/>
            </a:endParaRPr>
          </a:p>
          <a:p>
            <a:pPr>
              <a:defRPr/>
            </a:pPr>
            <a:r>
              <a:rPr lang="en-US" sz="2800" b="1" dirty="0">
                <a:latin typeface="+mj-lt"/>
                <a:ea typeface="+mj-ea"/>
                <a:sym typeface="Wingdings"/>
              </a:rPr>
              <a:t>              </a:t>
            </a:r>
            <a:r>
              <a:rPr lang="en-US" sz="2800" b="1" dirty="0">
                <a:latin typeface="+mj-lt"/>
                <a:ea typeface="+mj-ea"/>
              </a:rPr>
              <a:t> The ears and eyes of the lion penetrate with each </a:t>
            </a:r>
          </a:p>
          <a:p>
            <a:pPr>
              <a:defRPr/>
            </a:pPr>
            <a:r>
              <a:rPr lang="en-US" sz="2800" b="1" dirty="0">
                <a:latin typeface="+mj-lt"/>
                <a:ea typeface="+mj-ea"/>
              </a:rPr>
              <a:t>                   other.</a:t>
            </a:r>
            <a:endParaRPr lang="zh-TW" altLang="en-US" sz="2800" b="1" dirty="0">
              <a:latin typeface="+mj-lt"/>
              <a:ea typeface="+mj-ea"/>
            </a:endParaRPr>
          </a:p>
          <a:p>
            <a:pPr>
              <a:defRPr/>
            </a:pPr>
            <a:r>
              <a:rPr lang="en-US" sz="2800" b="1" dirty="0">
                <a:latin typeface="+mj-lt"/>
                <a:ea typeface="+mj-ea"/>
                <a:sym typeface="Wingdings"/>
              </a:rPr>
              <a:t>              </a:t>
            </a:r>
            <a:r>
              <a:rPr lang="en-US" sz="2800" b="1" dirty="0">
                <a:latin typeface="+mj-lt"/>
                <a:ea typeface="+mj-ea"/>
              </a:rPr>
              <a:t> Gold and lion are mutually inclusive. The "one" </a:t>
            </a:r>
          </a:p>
          <a:p>
            <a:pPr>
              <a:defRPr/>
            </a:pPr>
            <a:r>
              <a:rPr lang="en-US" sz="2800" b="1" dirty="0">
                <a:latin typeface="+mj-lt"/>
                <a:ea typeface="+mj-ea"/>
              </a:rPr>
              <a:t>                   and the "many" are mutually inclusive.</a:t>
            </a:r>
            <a:endParaRPr lang="zh-TW" altLang="en-US" sz="2800" b="1" dirty="0">
              <a:latin typeface="+mj-lt"/>
              <a:ea typeface="+mj-ea"/>
            </a:endParaRPr>
          </a:p>
          <a:p>
            <a:pPr>
              <a:defRPr/>
            </a:pPr>
            <a:r>
              <a:rPr lang="en-US" sz="2800" b="1" dirty="0">
                <a:latin typeface="+mj-lt"/>
                <a:ea typeface="+mj-ea"/>
                <a:sym typeface="Wingdings"/>
              </a:rPr>
              <a:t>              </a:t>
            </a:r>
            <a:r>
              <a:rPr lang="en-US" sz="2800" b="1" dirty="0">
                <a:latin typeface="+mj-lt"/>
                <a:ea typeface="+mj-ea"/>
              </a:rPr>
              <a:t> At the moment when we see the lion come into </a:t>
            </a:r>
          </a:p>
          <a:p>
            <a:pPr>
              <a:defRPr/>
            </a:pPr>
            <a:r>
              <a:rPr lang="en-US" sz="2800" b="1" dirty="0">
                <a:latin typeface="+mj-lt"/>
                <a:ea typeface="+mj-ea"/>
              </a:rPr>
              <a:t>                   existence, it is only gold that comes into existence.</a:t>
            </a:r>
            <a:endParaRPr lang="zh-TW" altLang="en-US" sz="2800" b="1" dirty="0">
              <a:latin typeface="+mj-lt"/>
              <a:ea typeface="+mj-ea"/>
            </a:endParaRPr>
          </a:p>
          <a:p>
            <a:pPr>
              <a:defRPr/>
            </a:pPr>
            <a:r>
              <a:rPr lang="en-US" sz="2800" dirty="0">
                <a:ea typeface="新細明體" charset="-120"/>
              </a:rPr>
              <a:t> </a:t>
            </a:r>
            <a:endParaRPr lang="zh-TW" altLang="en-US" sz="2800" dirty="0">
              <a:ea typeface="新細明體" charset="-120"/>
            </a:endParaRPr>
          </a:p>
          <a:p>
            <a:pPr>
              <a:defRPr/>
            </a:pPr>
            <a:endParaRPr lang="zh-TW" altLang="en-US" sz="3200" dirty="0">
              <a:latin typeface="+mj-lt"/>
              <a:ea typeface="新細明體" charset="-120"/>
            </a:endParaRPr>
          </a:p>
          <a:p>
            <a:pPr>
              <a:spcAft>
                <a:spcPts val="0"/>
              </a:spcAft>
              <a:defRPr/>
            </a:pPr>
            <a:endParaRPr lang="en-US" sz="3600" dirty="0">
              <a:latin typeface="+mj-lt"/>
              <a:ea typeface="新細明體" charset="-120"/>
            </a:endParaRPr>
          </a:p>
          <a:p>
            <a:pPr>
              <a:spcAft>
                <a:spcPts val="1800"/>
              </a:spcAft>
              <a:defRPr/>
            </a:pPr>
            <a:endParaRPr lang="zh-TW" altLang="en-US" sz="2800" dirty="0">
              <a:latin typeface="+mj-lt"/>
              <a:ea typeface="SimSun"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684213" y="1328738"/>
            <a:ext cx="9828213" cy="5529262"/>
          </a:xfrm>
          <a:prstGeom prst="rect">
            <a:avLst/>
          </a:prstGeom>
          <a:noFill/>
          <a:ln w="9525">
            <a:noFill/>
            <a:miter lim="800000"/>
            <a:headEnd/>
            <a:tailEnd/>
          </a:ln>
          <a:effectLst/>
        </p:spPr>
        <p:txBody>
          <a:bodyPr anchor="ctr"/>
          <a:lstStyle/>
          <a:p>
            <a:pPr>
              <a:defRPr/>
            </a:pPr>
            <a:r>
              <a:rPr lang="en-US" sz="2800" b="1" dirty="0">
                <a:latin typeface="+mj-lt"/>
                <a:ea typeface="+mj-ea"/>
                <a:sym typeface="Wingdings"/>
              </a:rPr>
              <a:t>           </a:t>
            </a:r>
            <a:r>
              <a:rPr lang="en-US" sz="2800" b="1" dirty="0">
                <a:latin typeface="+mj-lt"/>
                <a:ea typeface="+mj-ea"/>
              </a:rPr>
              <a:t> When we look at lion, it is only lion, no gold; if we </a:t>
            </a:r>
          </a:p>
          <a:p>
            <a:pPr>
              <a:defRPr/>
            </a:pPr>
            <a:r>
              <a:rPr lang="en-US" sz="2800" b="1" dirty="0">
                <a:latin typeface="+mj-lt"/>
                <a:ea typeface="+mj-ea"/>
              </a:rPr>
              <a:t>                see the gold, there is only gold, no lion. If we see </a:t>
            </a:r>
          </a:p>
          <a:p>
            <a:pPr>
              <a:defRPr/>
            </a:pPr>
            <a:r>
              <a:rPr lang="en-US" sz="2800" b="1" dirty="0">
                <a:latin typeface="+mj-lt"/>
                <a:ea typeface="+mj-ea"/>
              </a:rPr>
              <a:t>                both, both are apparent.</a:t>
            </a:r>
            <a:endParaRPr lang="zh-TW" altLang="en-US" sz="2800" b="1" dirty="0">
              <a:latin typeface="+mj-lt"/>
              <a:ea typeface="+mj-ea"/>
            </a:endParaRPr>
          </a:p>
          <a:p>
            <a:pPr>
              <a:defRPr/>
            </a:pPr>
            <a:r>
              <a:rPr lang="en-US" sz="2800" b="1" dirty="0">
                <a:latin typeface="+mj-lt"/>
                <a:ea typeface="+mj-ea"/>
                <a:sym typeface="Wingdings"/>
              </a:rPr>
              <a:t>           </a:t>
            </a:r>
            <a:r>
              <a:rPr lang="en-US" sz="2800" b="1" dirty="0">
                <a:latin typeface="+mj-lt"/>
                <a:ea typeface="+mj-ea"/>
              </a:rPr>
              <a:t> Gold and the lion compliments with each other .</a:t>
            </a:r>
            <a:endParaRPr lang="zh-TW" altLang="en-US" sz="2800" b="1" dirty="0">
              <a:latin typeface="+mj-lt"/>
              <a:ea typeface="+mj-ea"/>
            </a:endParaRPr>
          </a:p>
          <a:p>
            <a:pPr>
              <a:defRPr/>
            </a:pPr>
            <a:r>
              <a:rPr lang="en-US" sz="2800" b="1" dirty="0">
                <a:latin typeface="+mj-lt"/>
                <a:ea typeface="+mj-ea"/>
                <a:sym typeface="Wingdings"/>
              </a:rPr>
              <a:t>           </a:t>
            </a:r>
            <a:r>
              <a:rPr lang="en-US" sz="2800" b="1" dirty="0">
                <a:latin typeface="+mj-lt"/>
                <a:ea typeface="+mj-ea"/>
              </a:rPr>
              <a:t> See the eyes, ears and other organs of the lion </a:t>
            </a:r>
          </a:p>
          <a:p>
            <a:pPr>
              <a:defRPr/>
            </a:pPr>
            <a:r>
              <a:rPr lang="en-US" sz="2800" b="1" dirty="0">
                <a:latin typeface="+mj-lt"/>
                <a:ea typeface="+mj-ea"/>
              </a:rPr>
              <a:t>                comprise one lion. (inter-penetration region </a:t>
            </a:r>
            <a:r>
              <a:rPr lang="zh-TW" altLang="en-US" sz="2800" b="1" dirty="0">
                <a:latin typeface="+mj-lt"/>
                <a:ea typeface="+mj-ea"/>
              </a:rPr>
              <a:t>因陀羅</a:t>
            </a:r>
            <a:endParaRPr lang="en-US" altLang="zh-TW" sz="2800" b="1" dirty="0">
              <a:latin typeface="+mj-lt"/>
              <a:ea typeface="+mj-ea"/>
            </a:endParaRPr>
          </a:p>
          <a:p>
            <a:pPr>
              <a:defRPr/>
            </a:pPr>
            <a:r>
              <a:rPr lang="en-US" altLang="zh-TW" sz="2800" b="1" dirty="0">
                <a:latin typeface="+mj-lt"/>
                <a:ea typeface="+mj-ea"/>
              </a:rPr>
              <a:t>               </a:t>
            </a:r>
            <a:r>
              <a:rPr lang="zh-TW" altLang="en-US" sz="2800" b="1" dirty="0">
                <a:latin typeface="+mj-lt"/>
                <a:ea typeface="+mj-ea"/>
              </a:rPr>
              <a:t>網境界</a:t>
            </a:r>
            <a:r>
              <a:rPr lang="en-US" sz="2800" b="1" dirty="0">
                <a:latin typeface="+mj-lt"/>
                <a:ea typeface="+mj-ea"/>
              </a:rPr>
              <a:t>)</a:t>
            </a:r>
            <a:endParaRPr lang="zh-TW" altLang="en-US" sz="2800" b="1" dirty="0">
              <a:latin typeface="+mj-lt"/>
              <a:ea typeface="+mj-ea"/>
            </a:endParaRPr>
          </a:p>
          <a:p>
            <a:pPr>
              <a:defRPr/>
            </a:pPr>
            <a:r>
              <a:rPr lang="en-US" sz="2800" b="1" dirty="0">
                <a:latin typeface="+mj-lt"/>
                <a:ea typeface="+mj-ea"/>
                <a:sym typeface="Wingdings"/>
              </a:rPr>
              <a:t>           </a:t>
            </a:r>
            <a:r>
              <a:rPr lang="en-US" sz="2800" b="1" dirty="0">
                <a:latin typeface="+mj-lt"/>
                <a:ea typeface="+mj-ea"/>
              </a:rPr>
              <a:t> Lion —— non-existence</a:t>
            </a:r>
            <a:endParaRPr lang="zh-TW" altLang="en-US" sz="2800" b="1" dirty="0">
              <a:latin typeface="+mj-lt"/>
              <a:ea typeface="+mj-ea"/>
            </a:endParaRPr>
          </a:p>
          <a:p>
            <a:pPr>
              <a:defRPr/>
            </a:pPr>
            <a:r>
              <a:rPr lang="en-US" sz="2800" b="1" dirty="0">
                <a:latin typeface="+mj-lt"/>
                <a:ea typeface="+mj-ea"/>
              </a:rPr>
              <a:t>               Gold —— reality</a:t>
            </a:r>
            <a:endParaRPr lang="zh-TW" altLang="en-US" sz="2800" b="1" dirty="0">
              <a:latin typeface="+mj-lt"/>
              <a:ea typeface="+mj-ea"/>
            </a:endParaRPr>
          </a:p>
          <a:p>
            <a:pPr>
              <a:defRPr/>
            </a:pPr>
            <a:r>
              <a:rPr lang="en-US" sz="2800" b="1" dirty="0">
                <a:latin typeface="+mj-lt"/>
                <a:ea typeface="+mj-ea"/>
                <a:sym typeface="Wingdings"/>
              </a:rPr>
              <a:t>           </a:t>
            </a:r>
            <a:r>
              <a:rPr lang="en-US" sz="2800" b="1" dirty="0">
                <a:latin typeface="+mj-lt"/>
                <a:ea typeface="+mj-ea"/>
              </a:rPr>
              <a:t> Lion is </a:t>
            </a:r>
            <a:r>
              <a:rPr lang="en-US" sz="2800" b="1" i="1" dirty="0" err="1">
                <a:latin typeface="+mj-lt"/>
                <a:ea typeface="+mj-ea"/>
              </a:rPr>
              <a:t>kharmas</a:t>
            </a:r>
            <a:r>
              <a:rPr lang="en-US" sz="2800" b="1" dirty="0">
                <a:latin typeface="+mj-lt"/>
                <a:ea typeface="+mj-ea"/>
              </a:rPr>
              <a:t> in which instance of thought arises </a:t>
            </a:r>
          </a:p>
          <a:p>
            <a:pPr>
              <a:defRPr/>
            </a:pPr>
            <a:r>
              <a:rPr lang="en-US" sz="2800" b="1" dirty="0">
                <a:latin typeface="+mj-lt"/>
                <a:ea typeface="+mj-ea"/>
              </a:rPr>
              <a:t>               and perishes. Each instance of thought comprises the </a:t>
            </a:r>
          </a:p>
          <a:p>
            <a:pPr>
              <a:defRPr/>
            </a:pPr>
            <a:r>
              <a:rPr lang="en-US" sz="2800" b="1" dirty="0">
                <a:latin typeface="+mj-lt"/>
                <a:ea typeface="+mj-ea"/>
              </a:rPr>
              <a:t>               Three Nature</a:t>
            </a:r>
            <a:r>
              <a:rPr lang="zh-TW" altLang="en-US" sz="2800" b="1" dirty="0">
                <a:latin typeface="+mj-lt"/>
                <a:ea typeface="+mj-ea"/>
              </a:rPr>
              <a:t>三時</a:t>
            </a:r>
            <a:r>
              <a:rPr lang="en-US" sz="2800" b="1" dirty="0">
                <a:latin typeface="+mj-lt"/>
                <a:ea typeface="+mj-ea"/>
              </a:rPr>
              <a:t>: past, present and future.</a:t>
            </a:r>
            <a:endParaRPr lang="zh-TW" altLang="en-US" sz="2800" b="1" dirty="0">
              <a:latin typeface="+mj-lt"/>
              <a:ea typeface="+mj-ea"/>
            </a:endParaRPr>
          </a:p>
          <a:p>
            <a:pPr>
              <a:defRPr/>
            </a:pPr>
            <a:r>
              <a:rPr lang="en-US" sz="2800" b="1" dirty="0">
                <a:latin typeface="+mj-lt"/>
                <a:ea typeface="+mj-ea"/>
                <a:sym typeface="Wingdings"/>
              </a:rPr>
              <a:t>           </a:t>
            </a:r>
            <a:r>
              <a:rPr lang="en-US" sz="2800" b="1" dirty="0">
                <a:latin typeface="+mj-lt"/>
                <a:ea typeface="+mj-ea"/>
              </a:rPr>
              <a:t> Neither gold nor Lion have their own autonomy.</a:t>
            </a:r>
            <a:endParaRPr lang="zh-TW" altLang="en-US" sz="2800" b="1" dirty="0">
              <a:latin typeface="+mj-lt"/>
              <a:ea typeface="+mj-ea"/>
            </a:endParaRPr>
          </a:p>
          <a:p>
            <a:pPr>
              <a:defRPr/>
            </a:pPr>
            <a:endParaRPr lang="zh-TW" altLang="en-US" sz="3200" dirty="0">
              <a:latin typeface="+mj-lt"/>
              <a:ea typeface="新細明體" charset="-120"/>
            </a:endParaRPr>
          </a:p>
          <a:p>
            <a:pPr>
              <a:spcAft>
                <a:spcPts val="0"/>
              </a:spcAft>
              <a:defRPr/>
            </a:pPr>
            <a:endParaRPr lang="en-US" sz="3600" dirty="0">
              <a:latin typeface="+mj-lt"/>
              <a:ea typeface="新細明體" charset="-120"/>
            </a:endParaRPr>
          </a:p>
          <a:p>
            <a:pPr>
              <a:spcAft>
                <a:spcPts val="1800"/>
              </a:spcAft>
              <a:defRPr/>
            </a:pPr>
            <a:endParaRPr lang="zh-TW" altLang="en-US" sz="2800" dirty="0">
              <a:latin typeface="+mj-lt"/>
              <a:ea typeface="SimSun"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216446" y="260649"/>
            <a:ext cx="9613900" cy="6597352"/>
          </a:xfrm>
          <a:prstGeom prst="rect">
            <a:avLst/>
          </a:prstGeom>
          <a:noFill/>
          <a:ln w="9525">
            <a:noFill/>
            <a:miter lim="800000"/>
            <a:headEnd/>
            <a:tailEnd/>
          </a:ln>
          <a:effectLst/>
        </p:spPr>
        <p:txBody>
          <a:bodyPr anchor="ctr"/>
          <a:lstStyle/>
          <a:p>
            <a:pPr>
              <a:defRPr/>
            </a:pPr>
            <a:r>
              <a:rPr lang="en-US" sz="2800" b="1" dirty="0">
                <a:latin typeface="+mj-lt"/>
                <a:ea typeface="+mj-ea"/>
                <a:sym typeface="Wingdings"/>
              </a:rPr>
              <a:t>    4</a:t>
            </a:r>
            <a:r>
              <a:rPr lang="en-US" sz="2800" b="1" dirty="0" smtClean="0">
                <a:latin typeface="+mj-lt"/>
                <a:ea typeface="+mj-ea"/>
              </a:rPr>
              <a:t>:4 </a:t>
            </a:r>
            <a:r>
              <a:rPr lang="en-US" sz="2800" b="1" dirty="0">
                <a:latin typeface="+mj-lt"/>
                <a:ea typeface="+mj-ea"/>
              </a:rPr>
              <a:t>Perfect harmony of the Six Characters </a:t>
            </a:r>
            <a:r>
              <a:rPr lang="zh-TW" altLang="en-US" sz="2800" b="1" dirty="0">
                <a:latin typeface="+mj-lt"/>
                <a:ea typeface="+mj-ea"/>
              </a:rPr>
              <a:t>六相圓融</a:t>
            </a:r>
          </a:p>
          <a:p>
            <a:pPr>
              <a:spcBef>
                <a:spcPts val="1200"/>
              </a:spcBef>
              <a:defRPr/>
            </a:pPr>
            <a:r>
              <a:rPr lang="en-US" sz="2800" b="1" dirty="0">
                <a:latin typeface="+mj-lt"/>
                <a:ea typeface="+mj-ea"/>
                <a:sym typeface="Wingdings"/>
              </a:rPr>
              <a:t>        </a:t>
            </a:r>
            <a:r>
              <a:rPr lang="en-US" sz="2800" b="1" dirty="0">
                <a:latin typeface="+mj-lt"/>
                <a:ea typeface="+mj-ea"/>
              </a:rPr>
              <a:t> Universality      </a:t>
            </a:r>
            <a:r>
              <a:rPr lang="zh-TW" altLang="en-US" sz="2800" b="1" dirty="0">
                <a:latin typeface="+mj-lt"/>
                <a:ea typeface="+mj-ea"/>
              </a:rPr>
              <a:t>總</a:t>
            </a:r>
          </a:p>
          <a:p>
            <a:pPr>
              <a:defRPr/>
            </a:pPr>
            <a:r>
              <a:rPr lang="en-US" sz="2800" b="1" dirty="0">
                <a:latin typeface="+mj-lt"/>
                <a:ea typeface="+mj-ea"/>
                <a:sym typeface="Wingdings"/>
              </a:rPr>
              <a:t>        </a:t>
            </a:r>
            <a:r>
              <a:rPr lang="en-US" sz="2800" b="1" dirty="0">
                <a:latin typeface="+mj-lt"/>
                <a:ea typeface="+mj-ea"/>
              </a:rPr>
              <a:t> Specialty           </a:t>
            </a:r>
            <a:r>
              <a:rPr lang="zh-TW" altLang="en-US" sz="2800" b="1" dirty="0">
                <a:latin typeface="+mj-lt"/>
                <a:ea typeface="+mj-ea"/>
              </a:rPr>
              <a:t>別</a:t>
            </a:r>
          </a:p>
          <a:p>
            <a:pPr>
              <a:defRPr/>
            </a:pPr>
            <a:r>
              <a:rPr lang="en-US" sz="2800" b="1" dirty="0">
                <a:latin typeface="+mj-lt"/>
                <a:ea typeface="+mj-ea"/>
                <a:sym typeface="Wingdings"/>
              </a:rPr>
              <a:t>        </a:t>
            </a:r>
            <a:r>
              <a:rPr lang="en-US" sz="2800" b="1" dirty="0">
                <a:latin typeface="+mj-lt"/>
                <a:ea typeface="+mj-ea"/>
              </a:rPr>
              <a:t> Similarity          </a:t>
            </a:r>
            <a:r>
              <a:rPr lang="zh-TW" altLang="en-US" sz="2800" b="1" dirty="0">
                <a:latin typeface="+mj-lt"/>
                <a:ea typeface="+mj-ea"/>
              </a:rPr>
              <a:t>同</a:t>
            </a:r>
          </a:p>
          <a:p>
            <a:pPr>
              <a:defRPr/>
            </a:pPr>
            <a:r>
              <a:rPr lang="en-US" sz="2800" b="1" dirty="0">
                <a:latin typeface="+mj-lt"/>
                <a:ea typeface="+mj-ea"/>
                <a:sym typeface="Wingdings"/>
              </a:rPr>
              <a:t>        </a:t>
            </a:r>
            <a:r>
              <a:rPr lang="en-US" sz="2800" b="1" dirty="0">
                <a:latin typeface="+mj-lt"/>
                <a:ea typeface="+mj-ea"/>
              </a:rPr>
              <a:t> Difference         </a:t>
            </a:r>
            <a:r>
              <a:rPr lang="zh-TW" altLang="en-US" sz="2800" b="1" dirty="0">
                <a:latin typeface="+mj-lt"/>
                <a:ea typeface="+mj-ea"/>
              </a:rPr>
              <a:t>異</a:t>
            </a:r>
          </a:p>
          <a:p>
            <a:pPr>
              <a:defRPr/>
            </a:pPr>
            <a:r>
              <a:rPr lang="en-US" sz="2800" b="1" dirty="0">
                <a:latin typeface="+mj-lt"/>
                <a:ea typeface="+mj-ea"/>
                <a:sym typeface="Wingdings"/>
              </a:rPr>
              <a:t>        </a:t>
            </a:r>
            <a:r>
              <a:rPr lang="en-US" sz="2800" b="1" dirty="0">
                <a:latin typeface="+mj-lt"/>
                <a:ea typeface="+mj-ea"/>
              </a:rPr>
              <a:t> Integration        </a:t>
            </a:r>
            <a:r>
              <a:rPr lang="zh-TW" altLang="en-US" sz="2800" b="1" dirty="0">
                <a:latin typeface="+mj-lt"/>
                <a:ea typeface="+mj-ea"/>
              </a:rPr>
              <a:t>成</a:t>
            </a:r>
          </a:p>
          <a:p>
            <a:pPr>
              <a:defRPr/>
            </a:pPr>
            <a:r>
              <a:rPr lang="en-US" sz="2800" b="1" dirty="0">
                <a:latin typeface="+mj-lt"/>
                <a:ea typeface="+mj-ea"/>
                <a:sym typeface="Wingdings"/>
              </a:rPr>
              <a:t>        </a:t>
            </a:r>
            <a:r>
              <a:rPr lang="en-US" sz="2800" b="1" dirty="0">
                <a:latin typeface="+mj-lt"/>
                <a:ea typeface="+mj-ea"/>
              </a:rPr>
              <a:t> Disintegration   </a:t>
            </a:r>
            <a:r>
              <a:rPr lang="zh-TW" altLang="en-US" sz="2800" b="1" dirty="0">
                <a:latin typeface="+mj-lt"/>
                <a:ea typeface="+mj-ea"/>
              </a:rPr>
              <a:t>壞</a:t>
            </a:r>
          </a:p>
          <a:p>
            <a:pPr>
              <a:defRPr/>
            </a:pPr>
            <a:endParaRPr lang="en-US" sz="2800" b="1" dirty="0">
              <a:latin typeface="+mj-lt"/>
              <a:ea typeface="+mj-ea"/>
            </a:endParaRPr>
          </a:p>
          <a:p>
            <a:pPr>
              <a:defRPr/>
            </a:pPr>
            <a:r>
              <a:rPr lang="en-US" sz="2800" b="1" dirty="0">
                <a:latin typeface="+mj-lt"/>
                <a:ea typeface="+mj-ea"/>
              </a:rPr>
              <a:t>       ∴ Each </a:t>
            </a:r>
            <a:r>
              <a:rPr lang="en-US" sz="2800" b="1" i="1" dirty="0" err="1">
                <a:latin typeface="+mj-lt"/>
                <a:ea typeface="+mj-ea"/>
              </a:rPr>
              <a:t>Dharmas</a:t>
            </a:r>
            <a:r>
              <a:rPr lang="en-US" sz="2800" b="1" dirty="0">
                <a:latin typeface="+mj-lt"/>
                <a:ea typeface="+mj-ea"/>
              </a:rPr>
              <a:t> becomes meaningful only in the </a:t>
            </a:r>
          </a:p>
          <a:p>
            <a:pPr>
              <a:defRPr/>
            </a:pPr>
            <a:r>
              <a:rPr lang="en-US" sz="2800" b="1" dirty="0">
                <a:latin typeface="+mj-lt"/>
                <a:ea typeface="+mj-ea"/>
              </a:rPr>
              <a:t>              "realm."</a:t>
            </a:r>
            <a:endParaRPr lang="zh-TW" altLang="en-US" sz="2800" b="1" dirty="0">
              <a:latin typeface="+mj-lt"/>
              <a:ea typeface="+mj-ea"/>
            </a:endParaRPr>
          </a:p>
          <a:p>
            <a:pPr>
              <a:defRPr/>
            </a:pPr>
            <a:r>
              <a:rPr lang="en-US" sz="2800" b="1" dirty="0">
                <a:latin typeface="+mj-lt"/>
                <a:ea typeface="+mj-ea"/>
              </a:rPr>
              <a:t>       ∴ Mutual dependency of phenomena</a:t>
            </a:r>
            <a:endParaRPr lang="zh-TW" altLang="en-US" sz="2800" b="1" dirty="0">
              <a:latin typeface="+mj-lt"/>
              <a:ea typeface="+mj-ea"/>
            </a:endParaRPr>
          </a:p>
          <a:p>
            <a:pPr>
              <a:defRPr/>
            </a:pPr>
            <a:r>
              <a:rPr lang="en-US" sz="2800" b="1" dirty="0">
                <a:latin typeface="+mj-lt"/>
                <a:ea typeface="+mj-ea"/>
              </a:rPr>
              <a:t>            The part and the whole are mutually dependent with </a:t>
            </a:r>
          </a:p>
          <a:p>
            <a:pPr>
              <a:defRPr/>
            </a:pPr>
            <a:r>
              <a:rPr lang="en-US" sz="2800" b="1" dirty="0">
                <a:latin typeface="+mj-lt"/>
                <a:ea typeface="+mj-ea"/>
              </a:rPr>
              <a:t>            each other</a:t>
            </a:r>
            <a:r>
              <a:rPr lang="en-US" sz="2800" b="1" dirty="0" smtClean="0">
                <a:latin typeface="+mj-lt"/>
                <a:ea typeface="+mj-ea"/>
              </a:rPr>
              <a:t>.</a:t>
            </a:r>
            <a:endParaRPr lang="zh-TW" altLang="en-US" sz="3200" dirty="0">
              <a:latin typeface="+mj-lt"/>
              <a:ea typeface="新細明體" charset="-120"/>
            </a:endParaRPr>
          </a:p>
          <a:p>
            <a:pPr>
              <a:spcAft>
                <a:spcPts val="0"/>
              </a:spcAft>
              <a:defRPr/>
            </a:pPr>
            <a:endParaRPr lang="en-US" sz="3600" dirty="0">
              <a:latin typeface="+mj-lt"/>
              <a:ea typeface="新細明體" charset="-120"/>
            </a:endParaRPr>
          </a:p>
          <a:p>
            <a:pPr>
              <a:spcAft>
                <a:spcPts val="1800"/>
              </a:spcAft>
              <a:defRPr/>
            </a:pPr>
            <a:endParaRPr lang="zh-TW" altLang="en-US" sz="2800" dirty="0">
              <a:latin typeface="+mj-lt"/>
              <a:ea typeface="SimSun"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type="body" idx="1"/>
          </p:nvPr>
        </p:nvSpPr>
        <p:spPr>
          <a:xfrm>
            <a:off x="457200" y="2205038"/>
            <a:ext cx="8229600" cy="2078037"/>
          </a:xfrm>
        </p:spPr>
        <p:txBody>
          <a:bodyPr lIns="0" tIns="0" rIns="0" bIns="0">
            <a:spAutoFit/>
          </a:bodyPr>
          <a:lstStyle/>
          <a:p>
            <a:pPr marL="0" indent="0" algn="ctr" eaLnBrk="1" hangingPunct="1">
              <a:spcBef>
                <a:spcPct val="50000"/>
              </a:spcBef>
              <a:buFontTx/>
              <a:buNone/>
              <a:defRPr/>
            </a:pPr>
            <a:r>
              <a:rPr lang="en-US" sz="5400" b="1" dirty="0" smtClean="0">
                <a:latin typeface="+mj-lt"/>
              </a:rPr>
              <a:t>II. </a:t>
            </a:r>
          </a:p>
          <a:p>
            <a:pPr marL="0" indent="0" algn="ctr" eaLnBrk="1" hangingPunct="1">
              <a:spcBef>
                <a:spcPct val="50000"/>
              </a:spcBef>
              <a:buFontTx/>
              <a:buNone/>
              <a:defRPr/>
            </a:pPr>
            <a:r>
              <a:rPr lang="en-US" sz="5400" b="1" dirty="0" smtClean="0">
                <a:latin typeface="+mj-lt"/>
              </a:rPr>
              <a:t>Assignments:</a:t>
            </a:r>
            <a:endParaRPr lang="zh-TW" altLang="en-US" sz="5400" b="1" dirty="0" smtClean="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0"/>
            <a:ext cx="9358313" cy="5500688"/>
          </a:xfrm>
          <a:prstGeom prst="rect">
            <a:avLst/>
          </a:prstGeom>
          <a:noFill/>
          <a:ln w="9525">
            <a:noFill/>
            <a:miter lim="800000"/>
            <a:headEnd/>
            <a:tailEnd/>
          </a:ln>
          <a:effectLst/>
        </p:spPr>
        <p:txBody>
          <a:bodyPr anchor="ctr"/>
          <a:lstStyle/>
          <a:p>
            <a:pPr>
              <a:spcBef>
                <a:spcPts val="1200"/>
              </a:spcBef>
              <a:spcAft>
                <a:spcPts val="1200"/>
              </a:spcAft>
              <a:defRPr/>
            </a:pPr>
            <a:r>
              <a:rPr lang="en-US" sz="3600" b="1" dirty="0">
                <a:latin typeface="+mj-lt"/>
                <a:ea typeface="+mj-ea"/>
              </a:rPr>
              <a:t>．Chan, Chapter </a:t>
            </a:r>
            <a:r>
              <a:rPr lang="en-US" sz="3600" b="1" dirty="0" smtClean="0">
                <a:latin typeface="+mj-lt"/>
                <a:ea typeface="+mj-ea"/>
              </a:rPr>
              <a:t>25</a:t>
            </a:r>
            <a:r>
              <a:rPr lang="en-US" sz="3600" b="1" dirty="0">
                <a:latin typeface="+mj-lt"/>
                <a:ea typeface="+mj-ea"/>
              </a:rPr>
              <a:t>, pp. </a:t>
            </a:r>
            <a:r>
              <a:rPr lang="en-US" sz="3600" b="1" dirty="0" smtClean="0">
                <a:latin typeface="+mj-lt"/>
                <a:ea typeface="+mj-ea"/>
              </a:rPr>
              <a:t>406-424</a:t>
            </a:r>
            <a:endParaRPr lang="zh-TW" altLang="en-US" sz="3600" b="1" dirty="0">
              <a:latin typeface="+mj-lt"/>
              <a:ea typeface="+mj-ea"/>
            </a:endParaRPr>
          </a:p>
          <a:p>
            <a:pPr>
              <a:spcBef>
                <a:spcPts val="1200"/>
              </a:spcBef>
              <a:spcAft>
                <a:spcPts val="1200"/>
              </a:spcAft>
              <a:defRPr/>
            </a:pPr>
            <a:r>
              <a:rPr lang="en-US" sz="3600" b="1" dirty="0">
                <a:ea typeface="新細明體" charset="-120"/>
              </a:rPr>
              <a:t>．</a:t>
            </a:r>
            <a:r>
              <a:rPr lang="zh-TW" altLang="en-US" sz="3600" b="1" dirty="0">
                <a:latin typeface="+mj-lt"/>
                <a:ea typeface="+mj-ea"/>
              </a:rPr>
              <a:t>陳榮捷，下冊</a:t>
            </a:r>
            <a:r>
              <a:rPr lang="zh-TW" altLang="en-US" sz="3600" b="1" dirty="0" smtClean="0">
                <a:latin typeface="+mj-lt"/>
                <a:ea typeface="+mj-ea"/>
              </a:rPr>
              <a:t>，廿</a:t>
            </a:r>
            <a:r>
              <a:rPr lang="zh-TW" altLang="en-US" sz="3600" b="1" dirty="0">
                <a:latin typeface="+mj-lt"/>
                <a:ea typeface="+mj-ea"/>
              </a:rPr>
              <a:t>五章，頁</a:t>
            </a:r>
            <a:r>
              <a:rPr lang="en-US" altLang="zh-TW" sz="3600" b="1" dirty="0" smtClean="0">
                <a:latin typeface="+mj-lt"/>
                <a:ea typeface="+mj-ea"/>
              </a:rPr>
              <a:t>529-544</a:t>
            </a:r>
            <a:endParaRPr lang="zh-TW" altLang="en-US" sz="3600" b="1" dirty="0">
              <a:latin typeface="+mj-lt"/>
              <a:ea typeface="+mj-ea"/>
            </a:endParaRPr>
          </a:p>
          <a:p>
            <a:pPr>
              <a:spcBef>
                <a:spcPts val="1200"/>
              </a:spcBef>
              <a:spcAft>
                <a:spcPts val="0"/>
              </a:spcAft>
              <a:defRPr/>
            </a:pPr>
            <a:r>
              <a:rPr lang="en-US" sz="3600" b="1" dirty="0">
                <a:ea typeface="新細明體" charset="-120"/>
              </a:rPr>
              <a:t>．</a:t>
            </a:r>
            <a:r>
              <a:rPr lang="zh-TW" altLang="en-US" sz="3600" b="1" dirty="0">
                <a:latin typeface="+mj-lt"/>
                <a:ea typeface="+mj-ea"/>
              </a:rPr>
              <a:t>勞思光，第二冊，第三章（肆），</a:t>
            </a:r>
            <a:endParaRPr lang="en-US" altLang="zh-TW" sz="3600" b="1" dirty="0">
              <a:latin typeface="+mj-lt"/>
              <a:ea typeface="+mj-ea"/>
            </a:endParaRPr>
          </a:p>
          <a:p>
            <a:pPr>
              <a:spcBef>
                <a:spcPts val="0"/>
              </a:spcBef>
              <a:spcAft>
                <a:spcPts val="0"/>
              </a:spcAft>
              <a:defRPr/>
            </a:pPr>
            <a:r>
              <a:rPr lang="zh-TW" altLang="en-US" sz="3600" b="1" dirty="0">
                <a:latin typeface="+mj-lt"/>
                <a:ea typeface="+mj-ea"/>
              </a:rPr>
              <a:t>    </a:t>
            </a:r>
            <a:r>
              <a:rPr lang="zh-TW" altLang="en-US" sz="3600" b="1" dirty="0" smtClean="0">
                <a:latin typeface="+mj-lt"/>
                <a:ea typeface="+mj-ea"/>
              </a:rPr>
              <a:t>頁</a:t>
            </a:r>
            <a:r>
              <a:rPr lang="en-US" altLang="zh-TW" sz="3600" b="1" dirty="0" smtClean="0">
                <a:latin typeface="+mj-lt"/>
                <a:ea typeface="+mj-ea"/>
              </a:rPr>
              <a:t>314-329</a:t>
            </a:r>
            <a:endParaRPr lang="en-US" altLang="zh-TW" sz="3600" b="1" dirty="0">
              <a:latin typeface="+mj-lt"/>
              <a:ea typeface="+mj-e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type="body" idx="1"/>
          </p:nvPr>
        </p:nvSpPr>
        <p:spPr>
          <a:xfrm>
            <a:off x="457200" y="2390775"/>
            <a:ext cx="8229600" cy="2076450"/>
          </a:xfrm>
        </p:spPr>
        <p:txBody>
          <a:bodyPr lIns="0" tIns="0" rIns="0" bIns="0">
            <a:spAutoFit/>
          </a:bodyPr>
          <a:lstStyle/>
          <a:p>
            <a:pPr marL="0" indent="0" algn="ctr" eaLnBrk="1" hangingPunct="1">
              <a:spcBef>
                <a:spcPct val="50000"/>
              </a:spcBef>
              <a:buFontTx/>
              <a:buNone/>
              <a:defRPr/>
            </a:pPr>
            <a:r>
              <a:rPr lang="en-US" sz="5400" b="1" dirty="0" smtClean="0">
                <a:latin typeface="+mj-lt"/>
              </a:rPr>
              <a:t>III. </a:t>
            </a:r>
          </a:p>
          <a:p>
            <a:pPr marL="0" indent="0" algn="ctr" eaLnBrk="1" hangingPunct="1">
              <a:spcBef>
                <a:spcPct val="50000"/>
              </a:spcBef>
              <a:buFontTx/>
              <a:buNone/>
              <a:defRPr/>
            </a:pPr>
            <a:r>
              <a:rPr lang="en-US" sz="5400" b="1" dirty="0" smtClean="0">
                <a:latin typeface="+mj-lt"/>
              </a:rPr>
              <a:t>Discussion Questions:</a:t>
            </a:r>
            <a:endParaRPr lang="zh-TW" altLang="en-US" sz="5400" b="1" dirty="0" smtClean="0">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179512" y="785813"/>
            <a:ext cx="8856984" cy="5429250"/>
          </a:xfrm>
          <a:prstGeom prst="rect">
            <a:avLst/>
          </a:prstGeom>
          <a:noFill/>
          <a:ln w="9525">
            <a:noFill/>
            <a:miter lim="800000"/>
            <a:headEnd/>
            <a:tailEnd/>
          </a:ln>
          <a:effectLst/>
        </p:spPr>
        <p:txBody>
          <a:bodyPr anchor="ctr"/>
          <a:lstStyle/>
          <a:p>
            <a:pPr>
              <a:defRPr/>
            </a:pPr>
            <a:r>
              <a:rPr lang="en-US" sz="3200" b="1" dirty="0">
                <a:latin typeface="+mj-lt"/>
                <a:ea typeface="新細明體" charset="-120"/>
              </a:rPr>
              <a:t>  1. Discuss the </a:t>
            </a:r>
            <a:r>
              <a:rPr lang="en-US" sz="3200" b="1" i="1" dirty="0">
                <a:latin typeface="+mj-lt"/>
                <a:ea typeface="新細明體" charset="-120"/>
              </a:rPr>
              <a:t>Zeitgeist</a:t>
            </a:r>
            <a:r>
              <a:rPr lang="en-US" sz="3200" b="1" dirty="0">
                <a:latin typeface="+mj-lt"/>
                <a:ea typeface="新細明體" charset="-120"/>
              </a:rPr>
              <a:t> of the Tang which is </a:t>
            </a:r>
          </a:p>
          <a:p>
            <a:pPr>
              <a:defRPr/>
            </a:pPr>
            <a:r>
              <a:rPr lang="en-US" sz="3200" b="1" dirty="0">
                <a:latin typeface="+mj-lt"/>
                <a:ea typeface="新細明體" charset="-120"/>
              </a:rPr>
              <a:t>      accountable for its tremendous vitality.</a:t>
            </a:r>
            <a:endParaRPr lang="zh-TW" altLang="en-US" sz="3200" b="1" dirty="0">
              <a:latin typeface="+mj-lt"/>
              <a:ea typeface="新細明體" charset="-120"/>
            </a:endParaRPr>
          </a:p>
          <a:p>
            <a:pPr>
              <a:defRPr/>
            </a:pPr>
            <a:endParaRPr lang="en-US" sz="3200" b="1" dirty="0">
              <a:latin typeface="+mj-lt"/>
              <a:ea typeface="新細明體" charset="-120"/>
            </a:endParaRPr>
          </a:p>
          <a:p>
            <a:pPr>
              <a:defRPr/>
            </a:pPr>
            <a:r>
              <a:rPr lang="en-US" sz="3200" b="1" dirty="0">
                <a:latin typeface="+mj-lt"/>
                <a:ea typeface="新細明體" charset="-120"/>
              </a:rPr>
              <a:t>*2. Discuss the common denominators of Chinese </a:t>
            </a:r>
          </a:p>
          <a:p>
            <a:pPr>
              <a:defRPr/>
            </a:pPr>
            <a:r>
              <a:rPr lang="en-US" sz="3200" b="1" dirty="0">
                <a:latin typeface="+mj-lt"/>
                <a:ea typeface="新細明體" charset="-120"/>
              </a:rPr>
              <a:t>      Buddhism.</a:t>
            </a:r>
            <a:endParaRPr lang="zh-TW" altLang="en-US" sz="3200" b="1" dirty="0">
              <a:latin typeface="+mj-lt"/>
              <a:ea typeface="新細明體" charset="-120"/>
            </a:endParaRPr>
          </a:p>
          <a:p>
            <a:pPr>
              <a:defRPr/>
            </a:pPr>
            <a:r>
              <a:rPr lang="en-US" sz="3200" b="1" dirty="0">
                <a:latin typeface="+mj-lt"/>
                <a:ea typeface="新細明體" charset="-120"/>
              </a:rPr>
              <a:t>  </a:t>
            </a:r>
          </a:p>
          <a:p>
            <a:pPr>
              <a:defRPr/>
            </a:pPr>
            <a:r>
              <a:rPr lang="en-US" sz="3200" b="1" dirty="0">
                <a:latin typeface="+mj-lt"/>
                <a:ea typeface="新細明體" charset="-120"/>
              </a:rPr>
              <a:t>  </a:t>
            </a:r>
            <a:endParaRPr lang="zh-TW" altLang="en-US" sz="3200" dirty="0">
              <a:latin typeface="+mj-lt"/>
              <a:ea typeface="新細明體" charset="-12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en-US" altLang="zh-TW" sz="5400" dirty="0" smtClean="0">
                <a:solidFill>
                  <a:schemeClr val="tx1"/>
                </a:solidFill>
              </a:rPr>
              <a:t>IV. </a:t>
            </a:r>
            <a:br>
              <a:rPr lang="en-US" altLang="zh-TW" sz="5400" dirty="0" smtClean="0">
                <a:solidFill>
                  <a:schemeClr val="tx1"/>
                </a:solidFill>
              </a:rPr>
            </a:br>
            <a:r>
              <a:rPr lang="zh-TW" altLang="en-US" sz="5400" dirty="0" smtClean="0">
                <a:solidFill>
                  <a:schemeClr val="tx1"/>
                </a:solidFill>
              </a:rPr>
              <a:t>討論問題</a:t>
            </a:r>
            <a:endParaRPr lang="zh-TW" altLang="en-US" sz="5400" dirty="0">
              <a:solidFill>
                <a:schemeClr val="tx1"/>
              </a:solidFill>
            </a:endParaRPr>
          </a:p>
        </p:txBody>
      </p:sp>
    </p:spTree>
    <p:extLst>
      <p:ext uri="{BB962C8B-B14F-4D97-AF65-F5344CB8AC3E}">
        <p14:creationId xmlns:p14="http://schemas.microsoft.com/office/powerpoint/2010/main" val="389602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57250" y="5286375"/>
            <a:ext cx="6715125" cy="523875"/>
          </a:xfrm>
          <a:prstGeom prst="rect">
            <a:avLst/>
          </a:prstGeom>
          <a:noFill/>
        </p:spPr>
        <p:txBody>
          <a:bodyPr>
            <a:spAutoFit/>
          </a:bodyPr>
          <a:lstStyle/>
          <a:p>
            <a:pPr>
              <a:defRPr/>
            </a:pPr>
            <a:r>
              <a:rPr lang="en-US" altLang="zh-TW" sz="2800" b="1" dirty="0">
                <a:latin typeface="+mj-lt"/>
                <a:ea typeface="新細明體" charset="-120"/>
              </a:rPr>
              <a:t>Eastward progression of Buddhism</a:t>
            </a:r>
            <a:endParaRPr lang="zh-TW" altLang="en-US" sz="2800" b="1" dirty="0">
              <a:latin typeface="+mj-lt"/>
              <a:ea typeface="新細明體" charset="-120"/>
            </a:endParaRPr>
          </a:p>
        </p:txBody>
      </p:sp>
      <p:pic>
        <p:nvPicPr>
          <p:cNvPr id="5123" name="Picture 2" descr="C:\Users\eastasia\Desktop\圖片集\書籍\敦煌\佛教東傳中國圖.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 y="1214438"/>
            <a:ext cx="731678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548680"/>
            <a:ext cx="8640960" cy="5472608"/>
          </a:xfrm>
        </p:spPr>
        <p:txBody>
          <a:bodyPr/>
          <a:lstStyle/>
          <a:p>
            <a:pPr marL="742950" indent="-742950">
              <a:buFont typeface="+mj-lt"/>
              <a:buAutoNum type="arabicPeriod"/>
            </a:pPr>
            <a:r>
              <a:rPr lang="zh-TW" altLang="en-US" sz="3600" b="1" dirty="0" smtClean="0">
                <a:latin typeface="+mj-lt"/>
                <a:ea typeface="+mj-ea"/>
              </a:rPr>
              <a:t>法</a:t>
            </a:r>
            <a:r>
              <a:rPr lang="zh-TW" altLang="en-US" sz="3600" b="1" dirty="0">
                <a:latin typeface="+mj-lt"/>
                <a:ea typeface="+mj-ea"/>
              </a:rPr>
              <a:t>藏在</a:t>
            </a:r>
            <a:r>
              <a:rPr lang="en-US" altLang="zh-TW" sz="3600" b="1" dirty="0">
                <a:latin typeface="+mj-lt"/>
                <a:ea typeface="+mj-ea"/>
              </a:rPr>
              <a:t>《</a:t>
            </a:r>
            <a:r>
              <a:rPr lang="zh-TW" altLang="en-US" sz="3600" b="1" dirty="0">
                <a:latin typeface="+mj-lt"/>
                <a:ea typeface="+mj-ea"/>
              </a:rPr>
              <a:t>金獅子章</a:t>
            </a:r>
            <a:r>
              <a:rPr lang="en-US" altLang="zh-TW" sz="3600" b="1" dirty="0">
                <a:latin typeface="+mj-lt"/>
                <a:ea typeface="+mj-ea"/>
              </a:rPr>
              <a:t>》</a:t>
            </a:r>
            <a:r>
              <a:rPr lang="zh-TW" altLang="en-US" sz="3600" b="1" dirty="0">
                <a:latin typeface="+mj-lt"/>
                <a:ea typeface="+mj-ea"/>
              </a:rPr>
              <a:t>中，如何</a:t>
            </a:r>
            <a:r>
              <a:rPr lang="zh-TW" altLang="en-US" sz="3600" b="1" dirty="0" smtClean="0">
                <a:latin typeface="+mj-lt"/>
                <a:ea typeface="+mj-ea"/>
              </a:rPr>
              <a:t>論證</a:t>
            </a:r>
            <a:r>
              <a:rPr lang="en-US" altLang="zh-TW" sz="3600" b="1" dirty="0" smtClean="0">
                <a:latin typeface="+mj-lt"/>
                <a:ea typeface="+mj-ea"/>
              </a:rPr>
              <a:t/>
            </a:r>
            <a:br>
              <a:rPr lang="en-US" altLang="zh-TW" sz="3600" b="1" dirty="0" smtClean="0">
                <a:latin typeface="+mj-lt"/>
                <a:ea typeface="+mj-ea"/>
              </a:rPr>
            </a:br>
            <a:r>
              <a:rPr lang="zh-TW" altLang="en-US" sz="3600" b="1" dirty="0" smtClean="0">
                <a:latin typeface="+mj-lt"/>
                <a:ea typeface="+mj-ea"/>
              </a:rPr>
              <a:t>「</a:t>
            </a:r>
            <a:r>
              <a:rPr lang="zh-TW" altLang="en-US" sz="3600" b="1" dirty="0">
                <a:latin typeface="+mj-lt"/>
                <a:ea typeface="+mj-ea"/>
              </a:rPr>
              <a:t>一即一切，一切即一」？這種論證程序，潛藏何種特殊的思維方式？</a:t>
            </a:r>
          </a:p>
          <a:p>
            <a:pPr marL="742950" indent="-742950">
              <a:buFont typeface="+mj-lt"/>
              <a:buAutoNum type="arabicPeriod"/>
            </a:pPr>
            <a:r>
              <a:rPr lang="en-US" altLang="zh-TW" sz="3600" b="1" dirty="0" smtClean="0">
                <a:latin typeface="+mj-lt"/>
                <a:ea typeface="+mj-ea"/>
              </a:rPr>
              <a:t>《</a:t>
            </a:r>
            <a:r>
              <a:rPr lang="zh-TW" altLang="en-US" sz="3600" b="1" dirty="0">
                <a:latin typeface="+mj-lt"/>
                <a:ea typeface="+mj-ea"/>
              </a:rPr>
              <a:t>金獅子章</a:t>
            </a:r>
            <a:r>
              <a:rPr lang="en-US" altLang="zh-TW" sz="3600" b="1" dirty="0">
                <a:latin typeface="+mj-lt"/>
                <a:ea typeface="+mj-ea"/>
              </a:rPr>
              <a:t>》</a:t>
            </a:r>
            <a:r>
              <a:rPr lang="zh-TW" altLang="en-US" sz="3600" b="1" dirty="0">
                <a:latin typeface="+mj-lt"/>
                <a:ea typeface="+mj-ea"/>
              </a:rPr>
              <a:t>中所呈現的思維方式與論證方法，與傳統中國的思維方式有何異同？（參讀：楊儒賓、黃俊傑編：</a:t>
            </a:r>
            <a:r>
              <a:rPr lang="en-US" altLang="zh-TW" sz="3600" b="1" dirty="0">
                <a:latin typeface="+mj-lt"/>
                <a:ea typeface="+mj-ea"/>
              </a:rPr>
              <a:t>《</a:t>
            </a:r>
            <a:r>
              <a:rPr lang="zh-TW" altLang="en-US" sz="3600" b="1" dirty="0">
                <a:latin typeface="+mj-lt"/>
                <a:ea typeface="+mj-ea"/>
              </a:rPr>
              <a:t>中國古代思維方式探索</a:t>
            </a:r>
            <a:r>
              <a:rPr lang="en-US" altLang="zh-TW" sz="3600" b="1" dirty="0">
                <a:latin typeface="+mj-lt"/>
                <a:ea typeface="+mj-ea"/>
              </a:rPr>
              <a:t>》</a:t>
            </a:r>
            <a:r>
              <a:rPr lang="zh-TW" altLang="en-US" sz="3600" b="1" dirty="0">
                <a:latin typeface="+mj-lt"/>
                <a:ea typeface="+mj-ea"/>
              </a:rPr>
              <a:t>，正中書局，</a:t>
            </a:r>
            <a:r>
              <a:rPr lang="en-US" altLang="zh-TW" sz="3600" b="1" dirty="0">
                <a:latin typeface="+mj-lt"/>
                <a:ea typeface="+mj-ea"/>
              </a:rPr>
              <a:t>1996</a:t>
            </a:r>
            <a:r>
              <a:rPr lang="zh-TW" altLang="en-US" sz="3600" b="1" dirty="0">
                <a:latin typeface="+mj-lt"/>
                <a:ea typeface="+mj-ea"/>
              </a:rPr>
              <a:t>）。</a:t>
            </a:r>
          </a:p>
          <a:p>
            <a:pPr marL="0" indent="0">
              <a:buNone/>
            </a:pPr>
            <a:endParaRPr lang="zh-TW" altLang="en-US" dirty="0"/>
          </a:p>
        </p:txBody>
      </p:sp>
    </p:spTree>
    <p:extLst>
      <p:ext uri="{BB962C8B-B14F-4D97-AF65-F5344CB8AC3E}">
        <p14:creationId xmlns:p14="http://schemas.microsoft.com/office/powerpoint/2010/main" val="2777819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620688"/>
            <a:ext cx="8229600" cy="5832648"/>
          </a:xfrm>
        </p:spPr>
        <p:txBody>
          <a:bodyPr/>
          <a:lstStyle/>
          <a:p>
            <a:pPr marL="514350" indent="-514350">
              <a:buFont typeface="+mj-lt"/>
              <a:buAutoNum type="arabicPeriod" startAt="3"/>
            </a:pPr>
            <a:r>
              <a:rPr lang="zh-TW" altLang="en-US" b="1" dirty="0" smtClean="0">
                <a:latin typeface="+mj-lt"/>
                <a:ea typeface="+mj-ea"/>
              </a:rPr>
              <a:t>試</a:t>
            </a:r>
            <a:r>
              <a:rPr lang="zh-TW" altLang="en-US" b="1" dirty="0">
                <a:latin typeface="+mj-lt"/>
                <a:ea typeface="+mj-ea"/>
              </a:rPr>
              <a:t>以</a:t>
            </a:r>
            <a:r>
              <a:rPr lang="en-US" altLang="zh-TW" b="1" dirty="0">
                <a:latin typeface="+mj-lt"/>
                <a:ea typeface="+mj-ea"/>
              </a:rPr>
              <a:t>《</a:t>
            </a:r>
            <a:r>
              <a:rPr lang="zh-TW" altLang="en-US" b="1" dirty="0">
                <a:latin typeface="+mj-lt"/>
                <a:ea typeface="+mj-ea"/>
              </a:rPr>
              <a:t>金獅子章</a:t>
            </a:r>
            <a:r>
              <a:rPr lang="en-US" altLang="zh-TW" b="1" dirty="0">
                <a:latin typeface="+mj-lt"/>
                <a:ea typeface="+mj-ea"/>
              </a:rPr>
              <a:t>》</a:t>
            </a:r>
            <a:r>
              <a:rPr lang="zh-TW" altLang="en-US" b="1" dirty="0">
                <a:latin typeface="+mj-lt"/>
                <a:ea typeface="+mj-ea"/>
              </a:rPr>
              <a:t>為基礎，論述華嚴哲學要義，並聚焦於下列命題：</a:t>
            </a:r>
          </a:p>
          <a:p>
            <a:pPr marL="914400" lvl="1" indent="-514350">
              <a:buFont typeface="+mj-lt"/>
              <a:buAutoNum type="arabicParenR"/>
            </a:pPr>
            <a:r>
              <a:rPr lang="zh-TW" altLang="en-US" b="1" dirty="0" smtClean="0">
                <a:latin typeface="+mj-lt"/>
                <a:ea typeface="+mj-ea"/>
              </a:rPr>
              <a:t>法</a:t>
            </a:r>
            <a:r>
              <a:rPr lang="zh-TW" altLang="en-US" b="1" dirty="0">
                <a:latin typeface="+mj-lt"/>
                <a:ea typeface="+mj-ea"/>
              </a:rPr>
              <a:t>界</a:t>
            </a:r>
            <a:r>
              <a:rPr lang="zh-TW" altLang="en-US" b="1" dirty="0" smtClean="0">
                <a:latin typeface="+mj-lt"/>
                <a:ea typeface="+mj-ea"/>
              </a:rPr>
              <a:t>緣起</a:t>
            </a:r>
            <a:endParaRPr lang="en-US" altLang="zh-TW" b="1" dirty="0" smtClean="0">
              <a:latin typeface="+mj-lt"/>
              <a:ea typeface="+mj-ea"/>
            </a:endParaRPr>
          </a:p>
          <a:p>
            <a:pPr marL="914400" lvl="1" indent="-514350">
              <a:buFont typeface="+mj-lt"/>
              <a:buAutoNum type="arabicParenR"/>
            </a:pPr>
            <a:r>
              <a:rPr lang="en-US" altLang="zh-TW" b="1" dirty="0">
                <a:latin typeface="+mj-lt"/>
                <a:ea typeface="+mj-ea"/>
              </a:rPr>
              <a:t> </a:t>
            </a:r>
            <a:r>
              <a:rPr lang="zh-TW" altLang="en-US" b="1" dirty="0" smtClean="0">
                <a:latin typeface="+mj-lt"/>
                <a:ea typeface="+mj-ea"/>
              </a:rPr>
              <a:t>一</a:t>
            </a:r>
            <a:r>
              <a:rPr lang="zh-TW" altLang="en-US" b="1" dirty="0">
                <a:latin typeface="+mj-lt"/>
                <a:ea typeface="+mj-ea"/>
              </a:rPr>
              <a:t>乘圓</a:t>
            </a:r>
            <a:r>
              <a:rPr lang="zh-TW" altLang="en-US" b="1" dirty="0" smtClean="0">
                <a:latin typeface="+mj-lt"/>
                <a:ea typeface="+mj-ea"/>
              </a:rPr>
              <a:t>教</a:t>
            </a:r>
            <a:endParaRPr lang="en-US" altLang="zh-TW" b="1" dirty="0">
              <a:latin typeface="+mj-lt"/>
              <a:ea typeface="+mj-ea"/>
            </a:endParaRPr>
          </a:p>
          <a:p>
            <a:pPr marL="914400" lvl="1" indent="-514350">
              <a:buFont typeface="+mj-lt"/>
              <a:buAutoNum type="arabicParenR"/>
            </a:pPr>
            <a:r>
              <a:rPr lang="en-US" altLang="zh-TW" b="1" dirty="0" smtClean="0">
                <a:latin typeface="+mj-lt"/>
                <a:ea typeface="+mj-ea"/>
              </a:rPr>
              <a:t> </a:t>
            </a:r>
            <a:r>
              <a:rPr lang="zh-TW" altLang="en-US" b="1" dirty="0" smtClean="0">
                <a:latin typeface="+mj-lt"/>
                <a:ea typeface="+mj-ea"/>
              </a:rPr>
              <a:t>因</a:t>
            </a:r>
            <a:r>
              <a:rPr lang="zh-TW" altLang="en-US" b="1" dirty="0">
                <a:latin typeface="+mj-lt"/>
                <a:ea typeface="+mj-ea"/>
              </a:rPr>
              <a:t>陀羅網</a:t>
            </a:r>
            <a:r>
              <a:rPr lang="zh-TW" altLang="en-US" b="1" dirty="0" smtClean="0">
                <a:latin typeface="+mj-lt"/>
                <a:ea typeface="+mj-ea"/>
              </a:rPr>
              <a:t>境界</a:t>
            </a:r>
            <a:endParaRPr lang="en-US" altLang="zh-TW" b="1" dirty="0" smtClean="0">
              <a:latin typeface="+mj-lt"/>
              <a:ea typeface="+mj-ea"/>
            </a:endParaRPr>
          </a:p>
          <a:p>
            <a:pPr marL="914400" lvl="1" indent="-514350">
              <a:buFont typeface="+mj-lt"/>
              <a:buAutoNum type="arabicParenR"/>
            </a:pPr>
            <a:r>
              <a:rPr lang="en-US" altLang="zh-TW" b="1" dirty="0">
                <a:latin typeface="+mj-lt"/>
                <a:ea typeface="+mj-ea"/>
              </a:rPr>
              <a:t> </a:t>
            </a:r>
            <a:r>
              <a:rPr lang="en-US" altLang="zh-TW" b="1" dirty="0" smtClean="0">
                <a:latin typeface="+mj-lt"/>
                <a:ea typeface="+mj-ea"/>
              </a:rPr>
              <a:t> </a:t>
            </a:r>
            <a:r>
              <a:rPr lang="zh-TW" altLang="en-US" b="1" dirty="0" smtClean="0">
                <a:latin typeface="+mj-lt"/>
                <a:ea typeface="+mj-ea"/>
              </a:rPr>
              <a:t>六</a:t>
            </a:r>
            <a:r>
              <a:rPr lang="zh-TW" altLang="en-US" b="1" dirty="0">
                <a:latin typeface="+mj-lt"/>
                <a:ea typeface="+mj-ea"/>
              </a:rPr>
              <a:t>相圓融</a:t>
            </a:r>
          </a:p>
          <a:p>
            <a:pPr marL="514350" indent="-514350">
              <a:buFont typeface="+mj-lt"/>
              <a:buAutoNum type="arabicPeriod" startAt="4"/>
            </a:pPr>
            <a:r>
              <a:rPr lang="zh-TW" altLang="en-US" b="1" dirty="0" smtClean="0">
                <a:latin typeface="+mj-lt"/>
                <a:ea typeface="+mj-ea"/>
              </a:rPr>
              <a:t>「</a:t>
            </a:r>
            <a:r>
              <a:rPr lang="zh-TW" altLang="en-US" b="1" dirty="0">
                <a:latin typeface="+mj-lt"/>
                <a:ea typeface="+mj-ea"/>
              </a:rPr>
              <a:t>心」在華嚴哲學中之地位如何？華嚴哲學中之心學，與儒家（尤其是孟子學）之心學有何異同？</a:t>
            </a:r>
          </a:p>
          <a:p>
            <a:pPr marL="0" indent="0">
              <a:buNone/>
            </a:pPr>
            <a:endParaRPr lang="zh-TW" altLang="en-US" dirty="0"/>
          </a:p>
        </p:txBody>
      </p:sp>
    </p:spTree>
    <p:extLst>
      <p:ext uri="{BB962C8B-B14F-4D97-AF65-F5344CB8AC3E}">
        <p14:creationId xmlns:p14="http://schemas.microsoft.com/office/powerpoint/2010/main" val="4183862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85800" y="2130425"/>
            <a:ext cx="7772400" cy="1802631"/>
          </a:xfrm>
        </p:spPr>
        <p:txBody>
          <a:bodyPr/>
          <a:lstStyle/>
          <a:p>
            <a:pPr algn="ctr"/>
            <a:r>
              <a:rPr lang="en-US" altLang="zh-TW" sz="5400" dirty="0" smtClean="0">
                <a:solidFill>
                  <a:schemeClr val="tx1"/>
                </a:solidFill>
              </a:rPr>
              <a:t>V. </a:t>
            </a:r>
            <a:br>
              <a:rPr lang="en-US" altLang="zh-TW" sz="5400" dirty="0" smtClean="0">
                <a:solidFill>
                  <a:schemeClr val="tx1"/>
                </a:solidFill>
              </a:rPr>
            </a:br>
            <a:r>
              <a:rPr lang="zh-TW" altLang="en-US" sz="5400" dirty="0" smtClean="0">
                <a:solidFill>
                  <a:schemeClr val="tx1"/>
                </a:solidFill>
              </a:rPr>
              <a:t>延伸閱讀</a:t>
            </a:r>
            <a:endParaRPr lang="zh-TW" altLang="en-US" sz="5400" dirty="0">
              <a:solidFill>
                <a:schemeClr val="tx1"/>
              </a:solidFill>
            </a:endParaRPr>
          </a:p>
        </p:txBody>
      </p:sp>
      <p:sp>
        <p:nvSpPr>
          <p:cNvPr id="5" name="副標題 4"/>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22690493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96752"/>
            <a:ext cx="8229600" cy="4525963"/>
          </a:xfrm>
        </p:spPr>
        <p:txBody>
          <a:bodyPr/>
          <a:lstStyle/>
          <a:p>
            <a:pPr marL="0" indent="0">
              <a:buNone/>
            </a:pPr>
            <a:r>
              <a:rPr lang="zh-TW" altLang="en-US" sz="3600" b="1" dirty="0">
                <a:latin typeface="+mj-lt"/>
                <a:ea typeface="+mj-ea"/>
              </a:rPr>
              <a:t>法藏著，方立天校釋：</a:t>
            </a:r>
            <a:r>
              <a:rPr lang="en-US" altLang="zh-TW" sz="3600" b="1" dirty="0">
                <a:latin typeface="+mj-lt"/>
                <a:ea typeface="+mj-ea"/>
              </a:rPr>
              <a:t>《</a:t>
            </a:r>
            <a:r>
              <a:rPr lang="zh-TW" altLang="en-US" sz="3600" b="1" dirty="0">
                <a:latin typeface="+mj-lt"/>
                <a:ea typeface="+mj-ea"/>
              </a:rPr>
              <a:t>華嚴金師子章校釋</a:t>
            </a:r>
            <a:r>
              <a:rPr lang="en-US" altLang="zh-TW" sz="3600" b="1" dirty="0">
                <a:latin typeface="+mj-lt"/>
                <a:ea typeface="+mj-ea"/>
              </a:rPr>
              <a:t>》</a:t>
            </a:r>
            <a:r>
              <a:rPr lang="zh-TW" altLang="en-US" sz="3600" b="1" dirty="0">
                <a:latin typeface="+mj-lt"/>
                <a:ea typeface="+mj-ea"/>
              </a:rPr>
              <a:t>（北京：中華書局，</a:t>
            </a:r>
            <a:r>
              <a:rPr lang="en-US" altLang="zh-TW" sz="3600" b="1" dirty="0">
                <a:latin typeface="+mj-lt"/>
                <a:ea typeface="+mj-ea"/>
              </a:rPr>
              <a:t>1983</a:t>
            </a:r>
            <a:r>
              <a:rPr lang="zh-TW" altLang="en-US" sz="3600" b="1" dirty="0">
                <a:latin typeface="+mj-lt"/>
                <a:ea typeface="+mj-ea"/>
              </a:rPr>
              <a:t>）。</a:t>
            </a:r>
          </a:p>
        </p:txBody>
      </p:sp>
    </p:spTree>
    <p:extLst>
      <p:ext uri="{BB962C8B-B14F-4D97-AF65-F5344CB8AC3E}">
        <p14:creationId xmlns:p14="http://schemas.microsoft.com/office/powerpoint/2010/main" val="3365260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a:xfrm>
            <a:off x="468313" y="260350"/>
            <a:ext cx="8074025" cy="755650"/>
          </a:xfrm>
        </p:spPr>
        <p:txBody>
          <a:bodyPr/>
          <a:lstStyle/>
          <a:p>
            <a:r>
              <a:rPr lang="en-US" altLang="zh-TW" sz="4400" smtClean="0"/>
              <a:t>Keywords:</a:t>
            </a:r>
            <a:endParaRPr lang="zh-TW" altLang="en-US" sz="4400" smtClean="0"/>
          </a:p>
        </p:txBody>
      </p:sp>
      <p:sp>
        <p:nvSpPr>
          <p:cNvPr id="3" name="內容版面配置區 2"/>
          <p:cNvSpPr>
            <a:spLocks noGrp="1"/>
          </p:cNvSpPr>
          <p:nvPr>
            <p:ph idx="1"/>
          </p:nvPr>
        </p:nvSpPr>
        <p:spPr>
          <a:xfrm>
            <a:off x="611188" y="1412875"/>
            <a:ext cx="8229600" cy="3456285"/>
          </a:xfrm>
        </p:spPr>
        <p:txBody>
          <a:bodyPr/>
          <a:lstStyle/>
          <a:p>
            <a:pPr marL="514350" indent="-514350">
              <a:buFont typeface="+mj-lt"/>
              <a:buAutoNum type="arabicPeriod"/>
              <a:defRPr/>
            </a:pPr>
            <a:r>
              <a:rPr lang="en-US" altLang="zh-TW" sz="3400" b="1" dirty="0" smtClean="0">
                <a:latin typeface="+mj-lt"/>
                <a:ea typeface="+mj-ea"/>
              </a:rPr>
              <a:t>“inter-penetration </a:t>
            </a:r>
            <a:r>
              <a:rPr lang="en-US" altLang="zh-TW" sz="3400" b="1" dirty="0">
                <a:latin typeface="+mj-lt"/>
                <a:ea typeface="+mj-ea"/>
              </a:rPr>
              <a:t>region” (</a:t>
            </a:r>
            <a:r>
              <a:rPr lang="zh-TW" altLang="zh-TW" sz="3400" b="1" dirty="0">
                <a:latin typeface="+mj-lt"/>
                <a:ea typeface="+mj-ea"/>
              </a:rPr>
              <a:t>因陀羅網境界</a:t>
            </a:r>
            <a:r>
              <a:rPr lang="en-US" altLang="zh-TW" sz="3400" b="1" dirty="0">
                <a:latin typeface="+mj-lt"/>
                <a:ea typeface="+mj-ea"/>
              </a:rPr>
              <a:t>)</a:t>
            </a:r>
            <a:endParaRPr lang="zh-TW" altLang="zh-TW" sz="3400" b="1" dirty="0">
              <a:latin typeface="+mj-lt"/>
              <a:ea typeface="+mj-ea"/>
            </a:endParaRPr>
          </a:p>
          <a:p>
            <a:pPr marL="514350" indent="-514350">
              <a:buFont typeface="+mj-lt"/>
              <a:buAutoNum type="arabicPeriod"/>
              <a:defRPr/>
            </a:pPr>
            <a:r>
              <a:rPr lang="en-US" altLang="zh-TW" sz="3400" b="1" dirty="0" smtClean="0">
                <a:latin typeface="+mj-lt"/>
                <a:ea typeface="+mj-ea"/>
              </a:rPr>
              <a:t>“Perfect </a:t>
            </a:r>
            <a:r>
              <a:rPr lang="en-US" altLang="zh-TW" sz="3400" b="1" dirty="0">
                <a:latin typeface="+mj-lt"/>
                <a:ea typeface="+mj-ea"/>
              </a:rPr>
              <a:t>harmony of the Six Characters” (</a:t>
            </a:r>
            <a:r>
              <a:rPr lang="zh-TW" altLang="zh-TW" sz="3400" b="1" dirty="0">
                <a:latin typeface="+mj-lt"/>
                <a:ea typeface="+mj-ea"/>
              </a:rPr>
              <a:t>六相圓融</a:t>
            </a:r>
            <a:r>
              <a:rPr lang="en-US" altLang="zh-TW" sz="3400" b="1" dirty="0">
                <a:latin typeface="+mj-lt"/>
                <a:ea typeface="+mj-ea"/>
              </a:rPr>
              <a:t>)</a:t>
            </a:r>
            <a:endParaRPr lang="zh-TW" altLang="zh-TW" sz="3400" b="1" dirty="0">
              <a:latin typeface="+mj-lt"/>
              <a:ea typeface="+mj-ea"/>
            </a:endParaRPr>
          </a:p>
          <a:p>
            <a:pPr marL="0" indent="0">
              <a:buFontTx/>
              <a:buNone/>
              <a:defRPr/>
            </a:pPr>
            <a:endParaRPr lang="zh-TW" altLang="en-US" sz="3400" b="1" dirty="0">
              <a:latin typeface="+mj-lt"/>
              <a:ea typeface="+mj-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Users\eastasia\Desktop\圖片集\書籍\敦煌\敦煌匠師.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3" y="357188"/>
            <a:ext cx="76438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p:nvSpPr>
        <p:spPr>
          <a:xfrm>
            <a:off x="785813" y="5643563"/>
            <a:ext cx="6715125" cy="523875"/>
          </a:xfrm>
          <a:prstGeom prst="rect">
            <a:avLst/>
          </a:prstGeom>
          <a:noFill/>
        </p:spPr>
        <p:txBody>
          <a:bodyPr>
            <a:spAutoFit/>
          </a:bodyPr>
          <a:lstStyle/>
          <a:p>
            <a:pPr>
              <a:defRPr/>
            </a:pPr>
            <a:r>
              <a:rPr lang="en-US" altLang="zh-TW" sz="2800" dirty="0" err="1">
                <a:latin typeface="+mj-lt"/>
                <a:ea typeface="新細明體" charset="-120"/>
              </a:rPr>
              <a:t>Dunhuang</a:t>
            </a:r>
            <a:endParaRPr lang="zh-TW" altLang="en-US" sz="2800" dirty="0">
              <a:latin typeface="+mj-lt"/>
              <a:ea typeface="新細明體"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500063"/>
            <a:ext cx="9144000" cy="5929312"/>
          </a:xfrm>
          <a:prstGeom prst="rect">
            <a:avLst/>
          </a:prstGeom>
          <a:noFill/>
          <a:ln w="9525">
            <a:noFill/>
            <a:miter lim="800000"/>
            <a:headEnd/>
            <a:tailEnd/>
          </a:ln>
          <a:effectLst/>
        </p:spPr>
        <p:txBody>
          <a:bodyPr anchor="ctr"/>
          <a:lstStyle/>
          <a:p>
            <a:pPr>
              <a:defRPr/>
            </a:pPr>
            <a:r>
              <a:rPr lang="en-US" sz="3200" dirty="0">
                <a:latin typeface="+mj-lt"/>
                <a:ea typeface="+mj-ea"/>
              </a:rPr>
              <a:t>    </a:t>
            </a:r>
            <a:r>
              <a:rPr lang="en-US" sz="3200" b="1" dirty="0">
                <a:latin typeface="+mj-lt"/>
                <a:ea typeface="+mj-ea"/>
              </a:rPr>
              <a:t>1:1. Eclecticism:</a:t>
            </a:r>
          </a:p>
          <a:p>
            <a:pPr>
              <a:defRPr/>
            </a:pPr>
            <a:endParaRPr lang="zh-TW" altLang="en-US" sz="3200" b="1" dirty="0">
              <a:latin typeface="+mj-lt"/>
              <a:ea typeface="+mj-ea"/>
            </a:endParaRPr>
          </a:p>
          <a:p>
            <a:pPr>
              <a:defRPr/>
            </a:pPr>
            <a:r>
              <a:rPr lang="en-US" sz="3200" b="1" dirty="0">
                <a:latin typeface="+mj-lt"/>
                <a:ea typeface="+mj-ea"/>
              </a:rPr>
              <a:t>       1) Intellectual and Religious Arena:</a:t>
            </a:r>
            <a:endParaRPr lang="zh-TW" altLang="en-US" sz="3200" b="1" dirty="0">
              <a:latin typeface="+mj-lt"/>
              <a:ea typeface="+mj-ea"/>
            </a:endParaRPr>
          </a:p>
          <a:p>
            <a:pPr>
              <a:spcBef>
                <a:spcPts val="1200"/>
              </a:spcBef>
              <a:defRPr/>
            </a:pPr>
            <a:r>
              <a:rPr lang="en-US" sz="3200" b="1" dirty="0">
                <a:latin typeface="+mj-lt"/>
                <a:ea typeface="+mj-ea"/>
              </a:rPr>
              <a:t>           a. Buddhism</a:t>
            </a:r>
            <a:endParaRPr lang="zh-TW" altLang="en-US" sz="3200" b="1" dirty="0">
              <a:latin typeface="+mj-lt"/>
              <a:ea typeface="+mj-ea"/>
            </a:endParaRPr>
          </a:p>
          <a:p>
            <a:pPr>
              <a:spcBef>
                <a:spcPts val="1200"/>
              </a:spcBef>
              <a:defRPr/>
            </a:pPr>
            <a:r>
              <a:rPr lang="en-US" sz="3200" b="1" dirty="0">
                <a:latin typeface="+mj-lt"/>
                <a:ea typeface="+mj-ea"/>
              </a:rPr>
              <a:t>           b. Confucianism:</a:t>
            </a:r>
          </a:p>
          <a:p>
            <a:pPr>
              <a:defRPr/>
            </a:pPr>
            <a:endParaRPr lang="zh-TW" altLang="en-US" sz="3200" b="1" dirty="0">
              <a:latin typeface="+mj-lt"/>
              <a:ea typeface="+mj-ea"/>
            </a:endParaRPr>
          </a:p>
          <a:p>
            <a:pPr>
              <a:defRPr/>
            </a:pPr>
            <a:r>
              <a:rPr lang="en-US" sz="3200" b="1" dirty="0">
                <a:latin typeface="+mj-lt"/>
                <a:ea typeface="+mj-ea"/>
              </a:rPr>
              <a:t>           Kong </a:t>
            </a:r>
            <a:r>
              <a:rPr lang="en-US" sz="3200" b="1" dirty="0" err="1">
                <a:latin typeface="+mj-lt"/>
                <a:ea typeface="+mj-ea"/>
              </a:rPr>
              <a:t>Yingda</a:t>
            </a:r>
            <a:r>
              <a:rPr lang="en-US" sz="3200" b="1" dirty="0">
                <a:latin typeface="+mj-lt"/>
                <a:ea typeface="+mj-ea"/>
              </a:rPr>
              <a:t> </a:t>
            </a:r>
            <a:r>
              <a:rPr lang="zh-TW" altLang="en-US" sz="3200" b="1" dirty="0">
                <a:latin typeface="+mj-lt"/>
                <a:ea typeface="+mj-ea"/>
              </a:rPr>
              <a:t>孔穎達</a:t>
            </a:r>
            <a:r>
              <a:rPr lang="en-US" sz="3200" b="1" dirty="0">
                <a:latin typeface="+mj-lt"/>
                <a:ea typeface="+mj-ea"/>
              </a:rPr>
              <a:t> ed., </a:t>
            </a:r>
            <a:r>
              <a:rPr lang="en-US" sz="3200" b="1" i="1" dirty="0">
                <a:latin typeface="+mj-lt"/>
                <a:ea typeface="+mj-ea"/>
              </a:rPr>
              <a:t>The Correct  </a:t>
            </a:r>
          </a:p>
          <a:p>
            <a:pPr>
              <a:defRPr/>
            </a:pPr>
            <a:r>
              <a:rPr lang="en-US" sz="3200" b="1" i="1" dirty="0">
                <a:latin typeface="+mj-lt"/>
                <a:ea typeface="+mj-ea"/>
              </a:rPr>
              <a:t>                Meanings of the Five Classics</a:t>
            </a:r>
            <a:r>
              <a:rPr lang="en-US" sz="3200" b="1" dirty="0">
                <a:latin typeface="+mj-lt"/>
                <a:ea typeface="+mj-ea"/>
              </a:rPr>
              <a:t> (</a:t>
            </a:r>
            <a:r>
              <a:rPr lang="zh-TW" altLang="en-US" sz="3200" b="1" dirty="0">
                <a:latin typeface="+mj-lt"/>
                <a:ea typeface="+mj-ea"/>
              </a:rPr>
              <a:t>五經正義</a:t>
            </a:r>
            <a:r>
              <a:rPr lang="en-US" sz="3200" b="1" dirty="0">
                <a:latin typeface="+mj-lt"/>
                <a:ea typeface="+mj-ea"/>
              </a:rPr>
              <a:t>).</a:t>
            </a:r>
            <a:endParaRPr lang="zh-TW" altLang="en-US" sz="3200" b="1" dirty="0">
              <a:latin typeface="+mj-lt"/>
              <a:ea typeface="+mj-ea"/>
            </a:endParaRPr>
          </a:p>
          <a:p>
            <a:pPr>
              <a:defRPr/>
            </a:pPr>
            <a:endParaRPr lang="zh-TW" altLang="en-US" sz="3600" dirty="0">
              <a:latin typeface="+mj-lt"/>
              <a:ea typeface="新細明體" charset="-120"/>
            </a:endParaRPr>
          </a:p>
          <a:p>
            <a:pPr>
              <a:defRPr/>
            </a:pPr>
            <a:r>
              <a:rPr lang="en-US" sz="3600" dirty="0">
                <a:latin typeface="+mj-lt"/>
                <a:ea typeface="新細明體" charset="-120"/>
              </a:rPr>
              <a:t> </a:t>
            </a:r>
            <a:endParaRPr lang="zh-TW" altLang="en-US" sz="3600" dirty="0">
              <a:latin typeface="+mj-lt"/>
              <a:ea typeface="新細明體"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唐太宗像">
            <a:hlinkClick r:id="rId3" tooltip="唐太宗像"/>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325" y="1214438"/>
            <a:ext cx="2733675"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0" y="357188"/>
            <a:ext cx="7286625" cy="5929312"/>
          </a:xfrm>
          <a:prstGeom prst="rect">
            <a:avLst/>
          </a:prstGeom>
          <a:noFill/>
          <a:ln w="9525">
            <a:noFill/>
            <a:miter lim="800000"/>
            <a:headEnd/>
            <a:tailEnd/>
          </a:ln>
          <a:effectLst/>
        </p:spPr>
        <p:txBody>
          <a:bodyPr anchor="ctr"/>
          <a:lstStyle/>
          <a:p>
            <a:pPr>
              <a:defRPr/>
            </a:pPr>
            <a:r>
              <a:rPr lang="en-US" sz="3200" dirty="0">
                <a:latin typeface="+mj-lt"/>
                <a:ea typeface="+mj-ea"/>
              </a:rPr>
              <a:t> </a:t>
            </a:r>
            <a:r>
              <a:rPr lang="en-US" sz="3200" b="1" dirty="0">
                <a:latin typeface="+mj-lt"/>
                <a:ea typeface="+mj-ea"/>
              </a:rPr>
              <a:t>2) Institutionally:</a:t>
            </a:r>
            <a:endParaRPr lang="zh-TW" altLang="en-US" sz="3200" b="1" dirty="0">
              <a:latin typeface="+mj-lt"/>
              <a:ea typeface="+mj-ea"/>
            </a:endParaRPr>
          </a:p>
          <a:p>
            <a:pPr>
              <a:spcBef>
                <a:spcPts val="1200"/>
              </a:spcBef>
              <a:spcAft>
                <a:spcPts val="1200"/>
              </a:spcAft>
              <a:defRPr/>
            </a:pPr>
            <a:r>
              <a:rPr lang="en-US" sz="3200" b="1" dirty="0">
                <a:latin typeface="+mj-lt"/>
                <a:ea typeface="+mj-ea"/>
              </a:rPr>
              <a:t>   a. Civil-service examination system:</a:t>
            </a:r>
            <a:endParaRPr lang="zh-TW" altLang="en-US" sz="3200" b="1" dirty="0">
              <a:latin typeface="+mj-lt"/>
              <a:ea typeface="+mj-ea"/>
            </a:endParaRPr>
          </a:p>
          <a:p>
            <a:pPr>
              <a:defRPr/>
            </a:pPr>
            <a:r>
              <a:rPr lang="en-US" sz="3200" b="1" dirty="0">
                <a:latin typeface="+mj-lt"/>
                <a:ea typeface="+mj-ea"/>
              </a:rPr>
              <a:t>       Emperor Tai of the Tang </a:t>
            </a:r>
            <a:r>
              <a:rPr lang="zh-TW" altLang="en-US" sz="3200" b="1" dirty="0">
                <a:latin typeface="+mj-lt"/>
                <a:ea typeface="+mj-ea"/>
              </a:rPr>
              <a:t>唐太宗</a:t>
            </a:r>
            <a:r>
              <a:rPr lang="en-US" sz="3200" b="1" dirty="0">
                <a:latin typeface="+mj-lt"/>
                <a:ea typeface="+mj-ea"/>
              </a:rPr>
              <a:t> </a:t>
            </a:r>
          </a:p>
          <a:p>
            <a:pPr>
              <a:defRPr/>
            </a:pPr>
            <a:r>
              <a:rPr lang="en-US" sz="3200" b="1" dirty="0">
                <a:latin typeface="+mj-lt"/>
                <a:ea typeface="+mj-ea"/>
              </a:rPr>
              <a:t>                                (reign 626-649)</a:t>
            </a:r>
            <a:endParaRPr lang="zh-TW" altLang="en-US" sz="3200" b="1" dirty="0">
              <a:latin typeface="+mj-lt"/>
              <a:ea typeface="+mj-ea"/>
            </a:endParaRPr>
          </a:p>
          <a:p>
            <a:pPr>
              <a:spcBef>
                <a:spcPts val="1200"/>
              </a:spcBef>
              <a:defRPr/>
            </a:pPr>
            <a:r>
              <a:rPr lang="en-US" sz="3200" b="1" dirty="0">
                <a:latin typeface="+mj-lt"/>
                <a:ea typeface="+mj-ea"/>
              </a:rPr>
              <a:t>           "All the heroes in the world </a:t>
            </a:r>
          </a:p>
          <a:p>
            <a:pPr>
              <a:spcBef>
                <a:spcPts val="0"/>
              </a:spcBef>
              <a:defRPr/>
            </a:pPr>
            <a:r>
              <a:rPr lang="en-US" sz="3200" b="1" dirty="0">
                <a:latin typeface="+mj-lt"/>
                <a:ea typeface="+mj-ea"/>
              </a:rPr>
              <a:t>                   fall into my arrow shot."</a:t>
            </a:r>
            <a:endParaRPr lang="zh-TW" altLang="en-US" sz="3200" b="1" dirty="0">
              <a:latin typeface="+mj-lt"/>
              <a:ea typeface="+mj-ea"/>
            </a:endParaRPr>
          </a:p>
          <a:p>
            <a:pPr>
              <a:defRPr/>
            </a:pPr>
            <a:endParaRPr lang="zh-TW" altLang="en-US" sz="3600" dirty="0">
              <a:latin typeface="+mj-lt"/>
              <a:ea typeface="新細明體" charset="-120"/>
            </a:endParaRPr>
          </a:p>
          <a:p>
            <a:pPr>
              <a:defRPr/>
            </a:pPr>
            <a:r>
              <a:rPr lang="en-US" sz="3600" dirty="0">
                <a:latin typeface="+mj-lt"/>
                <a:ea typeface="新細明體" charset="-120"/>
              </a:rPr>
              <a:t> </a:t>
            </a:r>
            <a:endParaRPr lang="zh-TW" altLang="en-US" sz="3600" dirty="0">
              <a:latin typeface="+mj-lt"/>
              <a:ea typeface="新細明體"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928688"/>
            <a:ext cx="9144000" cy="5929312"/>
          </a:xfrm>
          <a:prstGeom prst="rect">
            <a:avLst/>
          </a:prstGeom>
          <a:noFill/>
          <a:ln w="9525">
            <a:noFill/>
            <a:miter lim="800000"/>
            <a:headEnd/>
            <a:tailEnd/>
          </a:ln>
          <a:effectLst/>
        </p:spPr>
        <p:txBody>
          <a:bodyPr anchor="ctr"/>
          <a:lstStyle/>
          <a:p>
            <a:pPr>
              <a:defRPr/>
            </a:pPr>
            <a:r>
              <a:rPr lang="en-US" sz="3200" b="1" dirty="0">
                <a:latin typeface="+mj-lt"/>
                <a:ea typeface="+mj-ea"/>
              </a:rPr>
              <a:t>       b. Central government:</a:t>
            </a:r>
            <a:endParaRPr lang="zh-TW" altLang="en-US" sz="3200" b="1" dirty="0">
              <a:latin typeface="+mj-lt"/>
              <a:ea typeface="+mj-ea"/>
            </a:endParaRPr>
          </a:p>
          <a:p>
            <a:pPr>
              <a:defRPr/>
            </a:pPr>
            <a:r>
              <a:rPr lang="en-US" sz="3200" b="1" dirty="0">
                <a:latin typeface="+mj-lt"/>
                <a:ea typeface="+mj-ea"/>
              </a:rPr>
              <a:t>           Prime </a:t>
            </a:r>
            <a:r>
              <a:rPr lang="en-US" sz="3200" b="1" dirty="0" err="1">
                <a:latin typeface="+mj-lt"/>
                <a:ea typeface="+mj-ea"/>
              </a:rPr>
              <a:t>Ministership</a:t>
            </a:r>
            <a:r>
              <a:rPr lang="en-US" sz="3200" b="1" dirty="0">
                <a:latin typeface="+mj-lt"/>
                <a:ea typeface="+mj-ea"/>
              </a:rPr>
              <a:t>:</a:t>
            </a:r>
            <a:endParaRPr lang="zh-TW" altLang="en-US" sz="3200" b="1" dirty="0">
              <a:latin typeface="+mj-lt"/>
              <a:ea typeface="+mj-ea"/>
            </a:endParaRPr>
          </a:p>
          <a:p>
            <a:pPr>
              <a:defRPr/>
            </a:pPr>
            <a:r>
              <a:rPr lang="en-US" sz="3200" b="1" dirty="0">
                <a:latin typeface="+mj-lt"/>
                <a:ea typeface="+mj-ea"/>
              </a:rPr>
              <a:t>             Secretariat of State Affairs (</a:t>
            </a:r>
            <a:r>
              <a:rPr lang="zh-TW" altLang="en-US" sz="3200" b="1" dirty="0">
                <a:latin typeface="+mj-lt"/>
                <a:ea typeface="+mj-ea"/>
              </a:rPr>
              <a:t>尚書</a:t>
            </a:r>
            <a:r>
              <a:rPr lang="en-US" sz="3200" b="1" dirty="0">
                <a:latin typeface="+mj-lt"/>
                <a:ea typeface="+mj-ea"/>
              </a:rPr>
              <a:t>) —  </a:t>
            </a:r>
          </a:p>
          <a:p>
            <a:pPr>
              <a:defRPr/>
            </a:pPr>
            <a:r>
              <a:rPr lang="en-US" sz="3200" b="1" dirty="0">
                <a:latin typeface="+mj-lt"/>
                <a:ea typeface="+mj-ea"/>
              </a:rPr>
              <a:t>                                  responsible for implementation</a:t>
            </a:r>
            <a:endParaRPr lang="zh-TW" altLang="en-US" sz="3200" b="1" dirty="0">
              <a:latin typeface="+mj-lt"/>
              <a:ea typeface="+mj-ea"/>
            </a:endParaRPr>
          </a:p>
          <a:p>
            <a:pPr>
              <a:defRPr/>
            </a:pPr>
            <a:r>
              <a:rPr lang="en-US" sz="3200" b="1" dirty="0">
                <a:latin typeface="+mj-lt"/>
                <a:ea typeface="+mj-ea"/>
              </a:rPr>
              <a:t>             Imperial Secretariat (</a:t>
            </a:r>
            <a:r>
              <a:rPr lang="zh-TW" altLang="en-US" sz="3200" b="1" dirty="0">
                <a:latin typeface="+mj-lt"/>
                <a:ea typeface="+mj-ea"/>
              </a:rPr>
              <a:t>中書</a:t>
            </a:r>
            <a:r>
              <a:rPr lang="en-US" sz="3200" b="1" dirty="0">
                <a:latin typeface="+mj-lt"/>
                <a:ea typeface="+mj-ea"/>
              </a:rPr>
              <a:t>) — </a:t>
            </a:r>
          </a:p>
          <a:p>
            <a:pPr>
              <a:defRPr/>
            </a:pPr>
            <a:r>
              <a:rPr lang="en-US" sz="3200" b="1" dirty="0">
                <a:latin typeface="+mj-lt"/>
                <a:ea typeface="+mj-ea"/>
              </a:rPr>
              <a:t>                                  designation of policies–making</a:t>
            </a:r>
            <a:endParaRPr lang="zh-TW" altLang="en-US" sz="3200" b="1" dirty="0">
              <a:latin typeface="+mj-lt"/>
              <a:ea typeface="+mj-ea"/>
            </a:endParaRPr>
          </a:p>
          <a:p>
            <a:pPr>
              <a:defRPr/>
            </a:pPr>
            <a:r>
              <a:rPr lang="en-US" sz="3200" b="1" dirty="0">
                <a:latin typeface="+mj-lt"/>
                <a:ea typeface="+mj-ea"/>
              </a:rPr>
              <a:t>             Imperial Chancellery (</a:t>
            </a:r>
            <a:r>
              <a:rPr lang="zh-TW" altLang="en-US" sz="3200" b="1" dirty="0">
                <a:latin typeface="+mj-lt"/>
                <a:ea typeface="+mj-ea"/>
              </a:rPr>
              <a:t>門下</a:t>
            </a:r>
            <a:r>
              <a:rPr lang="en-US" sz="3200" b="1" dirty="0">
                <a:latin typeface="+mj-lt"/>
                <a:ea typeface="+mj-ea"/>
              </a:rPr>
              <a:t>) — </a:t>
            </a:r>
          </a:p>
          <a:p>
            <a:pPr>
              <a:defRPr/>
            </a:pPr>
            <a:r>
              <a:rPr lang="en-US" sz="3200" b="1" dirty="0">
                <a:latin typeface="+mj-lt"/>
                <a:ea typeface="+mj-ea"/>
              </a:rPr>
              <a:t>                                  Sanction or Veto</a:t>
            </a:r>
            <a:endParaRPr lang="zh-TW" altLang="en-US" sz="3200" b="1" dirty="0">
              <a:latin typeface="+mj-lt"/>
              <a:ea typeface="+mj-ea"/>
            </a:endParaRPr>
          </a:p>
          <a:p>
            <a:pPr>
              <a:defRPr/>
            </a:pPr>
            <a:r>
              <a:rPr lang="en-US" sz="2800" b="1" dirty="0">
                <a:latin typeface="+mj-lt"/>
                <a:ea typeface="+mj-ea"/>
                <a:sym typeface="Wingdings"/>
              </a:rPr>
              <a:t>                </a:t>
            </a:r>
            <a:r>
              <a:rPr lang="en-US" sz="2800" b="1" dirty="0">
                <a:latin typeface="+mj-lt"/>
                <a:ea typeface="+mj-ea"/>
              </a:rPr>
              <a:t> Division of </a:t>
            </a:r>
            <a:r>
              <a:rPr lang="en-US" sz="2800" b="1" dirty="0" err="1">
                <a:latin typeface="+mj-lt"/>
                <a:ea typeface="+mj-ea"/>
              </a:rPr>
              <a:t>Labour</a:t>
            </a:r>
            <a:r>
              <a:rPr lang="en-US" sz="2800" b="1" dirty="0">
                <a:latin typeface="+mj-lt"/>
                <a:ea typeface="+mj-ea"/>
              </a:rPr>
              <a:t>:</a:t>
            </a:r>
            <a:endParaRPr lang="zh-TW" altLang="en-US" sz="2800" b="1" dirty="0">
              <a:latin typeface="+mj-lt"/>
              <a:ea typeface="+mj-ea"/>
            </a:endParaRPr>
          </a:p>
          <a:p>
            <a:pPr>
              <a:defRPr/>
            </a:pPr>
            <a:r>
              <a:rPr lang="en-US" sz="2800" b="1" dirty="0">
                <a:latin typeface="+mj-lt"/>
                <a:ea typeface="+mj-ea"/>
              </a:rPr>
              <a:t>                     Six Boards: Personnel, Revenue, Rites, </a:t>
            </a:r>
          </a:p>
          <a:p>
            <a:pPr>
              <a:defRPr/>
            </a:pPr>
            <a:r>
              <a:rPr lang="en-US" sz="2800" b="1" dirty="0">
                <a:latin typeface="+mj-lt"/>
                <a:ea typeface="+mj-ea"/>
              </a:rPr>
              <a:t>                                                  War, Justice, Public works.</a:t>
            </a:r>
            <a:endParaRPr lang="zh-TW" altLang="en-US" sz="2800" b="1" dirty="0">
              <a:latin typeface="+mj-lt"/>
              <a:ea typeface="+mj-ea"/>
            </a:endParaRPr>
          </a:p>
          <a:p>
            <a:pPr>
              <a:defRPr/>
            </a:pPr>
            <a:r>
              <a:rPr lang="en-US" sz="2800" b="1" dirty="0">
                <a:latin typeface="+mj-lt"/>
                <a:ea typeface="+mj-ea"/>
                <a:sym typeface="Wingdings"/>
              </a:rPr>
              <a:t>                </a:t>
            </a:r>
            <a:r>
              <a:rPr lang="en-US" sz="2800" b="1" dirty="0">
                <a:latin typeface="+mj-lt"/>
                <a:ea typeface="+mj-ea"/>
              </a:rPr>
              <a:t> Autonomy of prime </a:t>
            </a:r>
            <a:r>
              <a:rPr lang="en-US" sz="2800" b="1" dirty="0" err="1">
                <a:latin typeface="+mj-lt"/>
                <a:ea typeface="+mj-ea"/>
              </a:rPr>
              <a:t>ministership</a:t>
            </a:r>
            <a:endParaRPr lang="zh-TW" altLang="en-US" sz="2800" b="1" dirty="0">
              <a:latin typeface="+mj-lt"/>
              <a:ea typeface="+mj-ea"/>
            </a:endParaRPr>
          </a:p>
          <a:p>
            <a:pPr>
              <a:defRPr/>
            </a:pPr>
            <a:r>
              <a:rPr lang="en-US" sz="2800" b="1" dirty="0">
                <a:latin typeface="+mj-lt"/>
                <a:ea typeface="+mj-ea"/>
                <a:sym typeface="Wingdings"/>
              </a:rPr>
              <a:t>                </a:t>
            </a:r>
            <a:r>
              <a:rPr lang="en-US" sz="2800" b="1" dirty="0">
                <a:latin typeface="+mj-lt"/>
                <a:ea typeface="+mj-ea"/>
              </a:rPr>
              <a:t> Specialization and professionalism</a:t>
            </a:r>
            <a:endParaRPr lang="zh-TW" altLang="en-US" sz="2800" b="1" dirty="0">
              <a:latin typeface="+mj-lt"/>
              <a:ea typeface="+mj-ea"/>
            </a:endParaRPr>
          </a:p>
          <a:p>
            <a:pPr>
              <a:defRPr/>
            </a:pPr>
            <a:endParaRPr lang="zh-TW" altLang="en-US" sz="3600" dirty="0">
              <a:latin typeface="+mj-lt"/>
              <a:ea typeface="新細明體" charset="-120"/>
            </a:endParaRPr>
          </a:p>
          <a:p>
            <a:pPr>
              <a:defRPr/>
            </a:pPr>
            <a:r>
              <a:rPr lang="en-US" sz="3600" dirty="0">
                <a:latin typeface="+mj-lt"/>
                <a:ea typeface="新細明體" charset="-120"/>
              </a:rPr>
              <a:t> </a:t>
            </a:r>
            <a:endParaRPr lang="zh-TW" altLang="en-US" sz="3600" dirty="0">
              <a:latin typeface="+mj-lt"/>
              <a:ea typeface="新細明體"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755650" y="1196975"/>
            <a:ext cx="8388350" cy="4589463"/>
          </a:xfrm>
          <a:prstGeom prst="rect">
            <a:avLst/>
          </a:prstGeom>
          <a:noFill/>
          <a:ln w="9525">
            <a:noFill/>
            <a:miter lim="800000"/>
            <a:headEnd/>
            <a:tailEnd/>
          </a:ln>
          <a:effectLst/>
        </p:spPr>
        <p:txBody>
          <a:bodyPr anchor="ctr"/>
          <a:lstStyle/>
          <a:p>
            <a:pPr>
              <a:defRPr/>
            </a:pPr>
            <a:r>
              <a:rPr lang="en-US" sz="3200" b="1" dirty="0">
                <a:latin typeface="+mj-lt"/>
                <a:ea typeface="新細明體" charset="-120"/>
              </a:rPr>
              <a:t>       c. Local government:</a:t>
            </a:r>
          </a:p>
          <a:p>
            <a:pPr>
              <a:defRPr/>
            </a:pPr>
            <a:endParaRPr lang="zh-TW" altLang="en-US" sz="3200" b="1" dirty="0">
              <a:latin typeface="+mj-lt"/>
              <a:ea typeface="新細明體" charset="-120"/>
            </a:endParaRPr>
          </a:p>
          <a:p>
            <a:pPr>
              <a:defRPr/>
            </a:pPr>
            <a:r>
              <a:rPr lang="en-US" sz="3200" b="1" dirty="0">
                <a:latin typeface="+mj-lt"/>
                <a:ea typeface="新細明體" charset="-120"/>
              </a:rPr>
              <a:t>           province (circuits)</a:t>
            </a:r>
            <a:endParaRPr lang="zh-TW" altLang="en-US" sz="3200" b="1" dirty="0">
              <a:latin typeface="+mj-lt"/>
              <a:ea typeface="新細明體" charset="-120"/>
            </a:endParaRPr>
          </a:p>
          <a:p>
            <a:pPr>
              <a:spcBef>
                <a:spcPts val="1200"/>
              </a:spcBef>
              <a:defRPr/>
            </a:pPr>
            <a:r>
              <a:rPr lang="en-US" sz="3200" b="1" dirty="0">
                <a:latin typeface="+mj-lt"/>
                <a:ea typeface="新細明體" charset="-120"/>
              </a:rPr>
              <a:t>           prefectures</a:t>
            </a:r>
            <a:endParaRPr lang="zh-TW" altLang="en-US" sz="3200" b="1" dirty="0">
              <a:latin typeface="+mj-lt"/>
              <a:ea typeface="新細明體" charset="-120"/>
            </a:endParaRPr>
          </a:p>
          <a:p>
            <a:pPr>
              <a:spcBef>
                <a:spcPts val="1200"/>
              </a:spcBef>
              <a:defRPr/>
            </a:pPr>
            <a:r>
              <a:rPr lang="en-US" sz="3200" b="1" dirty="0">
                <a:latin typeface="+mj-lt"/>
                <a:ea typeface="新細明體" charset="-120"/>
              </a:rPr>
              <a:t>           </a:t>
            </a:r>
            <a:r>
              <a:rPr lang="en-US" sz="3200" b="1" dirty="0" err="1">
                <a:latin typeface="+mj-lt"/>
                <a:ea typeface="新細明體" charset="-120"/>
              </a:rPr>
              <a:t>subprefectures</a:t>
            </a:r>
            <a:endParaRPr lang="zh-TW" altLang="en-US" sz="3200" b="1" dirty="0">
              <a:latin typeface="+mj-lt"/>
              <a:ea typeface="新細明體" charset="-120"/>
            </a:endParaRPr>
          </a:p>
          <a:p>
            <a:pPr>
              <a:defRPr/>
            </a:pPr>
            <a:endParaRPr lang="zh-TW" altLang="en-US" sz="3600" dirty="0">
              <a:latin typeface="+mj-lt"/>
              <a:ea typeface="新細明體" charset="-120"/>
            </a:endParaRPr>
          </a:p>
          <a:p>
            <a:pPr>
              <a:defRPr/>
            </a:pPr>
            <a:r>
              <a:rPr lang="en-US" sz="3600" dirty="0">
                <a:latin typeface="+mj-lt"/>
                <a:ea typeface="新細明體" charset="-120"/>
              </a:rPr>
              <a:t> </a:t>
            </a:r>
            <a:endParaRPr lang="zh-TW" altLang="en-US" sz="3600" dirty="0">
              <a:latin typeface="+mj-lt"/>
              <a:ea typeface="新細明體"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Times New Roman"/>
        <a:ea typeface="標楷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6800</TotalTime>
  <Words>1695</Words>
  <Application>Microsoft Office PowerPoint</Application>
  <PresentationFormat>如螢幕大小 (4:3)</PresentationFormat>
  <Paragraphs>313</Paragraphs>
  <Slides>44</Slides>
  <Notes>28</Notes>
  <HiddenSlides>0</HiddenSlides>
  <MMClips>1</MMClips>
  <ScaleCrop>false</ScaleCrop>
  <HeadingPairs>
    <vt:vector size="4" baseType="variant">
      <vt:variant>
        <vt:lpstr>佈景主題</vt:lpstr>
      </vt:variant>
      <vt:variant>
        <vt:i4>1</vt:i4>
      </vt:variant>
      <vt:variant>
        <vt:lpstr>投影片標題</vt:lpstr>
      </vt:variant>
      <vt:variant>
        <vt:i4>44</vt:i4>
      </vt:variant>
    </vt:vector>
  </HeadingPairs>
  <TitlesOfParts>
    <vt:vector size="45" baseType="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2:2 Buddhist View of Life and the World: Four Noble Truths:</vt:lpstr>
      <vt:lpstr>PowerPoint 簡報</vt:lpstr>
      <vt:lpstr>PowerPoint 簡報</vt:lpstr>
      <vt:lpstr>PowerPoint 簡報</vt:lpstr>
      <vt:lpstr>2:2 Buddhist View of Life and the        World: Four Noble Truths:</vt:lpstr>
      <vt:lpstr>2) The Truth of the Origin of Suffering     (Samudaya, 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IV.  討論問題</vt:lpstr>
      <vt:lpstr>PowerPoint 簡報</vt:lpstr>
      <vt:lpstr>PowerPoint 簡報</vt:lpstr>
      <vt:lpstr>V.  延伸閱讀</vt:lpstr>
      <vt:lpstr>PowerPoint 簡報</vt:lpstr>
      <vt:lpstr>Keywords: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Huang</dc:creator>
  <cp:lastModifiedBy>Fangyingtzu</cp:lastModifiedBy>
  <cp:revision>1076</cp:revision>
  <cp:lastPrinted>2014-08-22T03:50:57Z</cp:lastPrinted>
  <dcterms:created xsi:type="dcterms:W3CDTF">2007-03-23T02:28:56Z</dcterms:created>
  <dcterms:modified xsi:type="dcterms:W3CDTF">2016-02-17T02:53:51Z</dcterms:modified>
</cp:coreProperties>
</file>